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34"/>
  </p:notesMasterIdLst>
  <p:sldIdLst>
    <p:sldId id="290" r:id="rId2"/>
    <p:sldId id="257" r:id="rId3"/>
    <p:sldId id="258"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2" r:id="rId26"/>
    <p:sldId id="283" r:id="rId27"/>
    <p:sldId id="284" r:id="rId28"/>
    <p:sldId id="285" r:id="rId29"/>
    <p:sldId id="286" r:id="rId30"/>
    <p:sldId id="287" r:id="rId31"/>
    <p:sldId id="288" r:id="rId32"/>
    <p:sldId id="289" r:id="rId33"/>
  </p:sldIdLst>
  <p:sldSz cx="12192000" cy="6858000"/>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82428" autoAdjust="0"/>
  </p:normalViewPr>
  <p:slideViewPr>
    <p:cSldViewPr snapToGrid="0">
      <p:cViewPr varScale="1">
        <p:scale>
          <a:sx n="57" d="100"/>
          <a:sy n="57" d="100"/>
        </p:scale>
        <p:origin x="53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ar-IQ"/>
          </a:p>
        </p:txBody>
      </p:sp>
      <p:sp>
        <p:nvSpPr>
          <p:cNvPr id="3" name="عنصر نائب للتاريخ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B328BFC9-737B-4BB6-9B25-2F4113EF9D3B}" type="datetimeFigureOut">
              <a:rPr lang="ar-IQ" smtClean="0"/>
              <a:t>04/04/1444</a:t>
            </a:fld>
            <a:endParaRPr lang="ar-IQ"/>
          </a:p>
        </p:txBody>
      </p:sp>
      <p:sp>
        <p:nvSpPr>
          <p:cNvPr id="4" name="عنصر نائب لصورة الشريحة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ar-IQ"/>
          </a:p>
        </p:txBody>
      </p:sp>
      <p:sp>
        <p:nvSpPr>
          <p:cNvPr id="5" name="عنصر نائب للملاحظا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6" name="عنصر نائب للتذييل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ar-IQ"/>
          </a:p>
        </p:txBody>
      </p:sp>
      <p:sp>
        <p:nvSpPr>
          <p:cNvPr id="7" name="عنصر نائب لرقم الشريحة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DDBD8AA7-E944-40C4-A1FB-7D219A438074}" type="slidenum">
              <a:rPr lang="ar-IQ" smtClean="0"/>
              <a:t>‹#›</a:t>
            </a:fld>
            <a:endParaRPr lang="ar-IQ"/>
          </a:p>
        </p:txBody>
      </p:sp>
    </p:spTree>
    <p:extLst>
      <p:ext uri="{BB962C8B-B14F-4D97-AF65-F5344CB8AC3E}">
        <p14:creationId xmlns:p14="http://schemas.microsoft.com/office/powerpoint/2010/main" val="1331188417"/>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IQ" dirty="0"/>
          </a:p>
        </p:txBody>
      </p:sp>
      <p:sp>
        <p:nvSpPr>
          <p:cNvPr id="4" name="عنصر نائب لرقم الشريحة 3"/>
          <p:cNvSpPr>
            <a:spLocks noGrp="1"/>
          </p:cNvSpPr>
          <p:nvPr>
            <p:ph type="sldNum" sz="quarter" idx="10"/>
          </p:nvPr>
        </p:nvSpPr>
        <p:spPr/>
        <p:txBody>
          <a:bodyPr/>
          <a:lstStyle/>
          <a:p>
            <a:fld id="{300FC677-9381-46B8-8BB5-6AE907F975B7}" type="slidenum">
              <a:rPr lang="ar-IQ" smtClean="0"/>
              <a:t>14</a:t>
            </a:fld>
            <a:endParaRPr lang="ar-IQ"/>
          </a:p>
        </p:txBody>
      </p:sp>
    </p:spTree>
    <p:extLst>
      <p:ext uri="{BB962C8B-B14F-4D97-AF65-F5344CB8AC3E}">
        <p14:creationId xmlns:p14="http://schemas.microsoft.com/office/powerpoint/2010/main" val="7973219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1524000" y="1122363"/>
            <a:ext cx="9144000" cy="2387600"/>
          </a:xfrm>
        </p:spPr>
        <p:txBody>
          <a:bodyPr anchor="b"/>
          <a:lstStyle>
            <a:lvl1pPr algn="ctr">
              <a:defRPr sz="6000"/>
            </a:lvl1pPr>
          </a:lstStyle>
          <a:p>
            <a:r>
              <a:rPr lang="ar-SA" smtClean="0"/>
              <a:t>انقر لتحرير نمط العنوان الرئيسي</a:t>
            </a:r>
            <a:endParaRPr lang="ar-IQ"/>
          </a:p>
        </p:txBody>
      </p:sp>
      <p:sp>
        <p:nvSpPr>
          <p:cNvPr id="3" name="عنوان فرعي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smtClean="0"/>
              <a:t>انقر لتحرير نمط العنوان الثانوي الرئيسي</a:t>
            </a:r>
            <a:endParaRPr lang="ar-IQ"/>
          </a:p>
        </p:txBody>
      </p:sp>
      <p:sp>
        <p:nvSpPr>
          <p:cNvPr id="4" name="عنصر نائب للتاريخ 3"/>
          <p:cNvSpPr>
            <a:spLocks noGrp="1"/>
          </p:cNvSpPr>
          <p:nvPr>
            <p:ph type="dt" sz="half" idx="10"/>
          </p:nvPr>
        </p:nvSpPr>
        <p:spPr/>
        <p:txBody>
          <a:bodyPr/>
          <a:lstStyle/>
          <a:p>
            <a:fld id="{6A41C20B-0C4C-4301-AC0E-22C9CD36DCCF}" type="datetimeFigureOut">
              <a:rPr lang="ar-IQ" smtClean="0"/>
              <a:t>04/04/1444</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B031295A-748B-4C2F-8CCA-D8AD345AF783}" type="slidenum">
              <a:rPr lang="ar-IQ" smtClean="0"/>
              <a:t>‹#›</a:t>
            </a:fld>
            <a:endParaRPr lang="ar-IQ"/>
          </a:p>
        </p:txBody>
      </p:sp>
    </p:spTree>
    <p:extLst>
      <p:ext uri="{BB962C8B-B14F-4D97-AF65-F5344CB8AC3E}">
        <p14:creationId xmlns:p14="http://schemas.microsoft.com/office/powerpoint/2010/main" val="36220772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p:txBody>
          <a:bodyPr vert="eaVert"/>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6A41C20B-0C4C-4301-AC0E-22C9CD36DCCF}" type="datetimeFigureOut">
              <a:rPr lang="ar-IQ" smtClean="0"/>
              <a:t>04/04/1444</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B031295A-748B-4C2F-8CCA-D8AD345AF783}" type="slidenum">
              <a:rPr lang="ar-IQ" smtClean="0"/>
              <a:t>‹#›</a:t>
            </a:fld>
            <a:endParaRPr lang="ar-IQ"/>
          </a:p>
        </p:txBody>
      </p:sp>
    </p:spTree>
    <p:extLst>
      <p:ext uri="{BB962C8B-B14F-4D97-AF65-F5344CB8AC3E}">
        <p14:creationId xmlns:p14="http://schemas.microsoft.com/office/powerpoint/2010/main" val="24337542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8724900" y="365125"/>
            <a:ext cx="2628900" cy="5811838"/>
          </a:xfrm>
        </p:spPr>
        <p:txBody>
          <a:bodyPr vert="eaVert"/>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a:xfrm>
            <a:off x="838200" y="365125"/>
            <a:ext cx="7734300" cy="5811838"/>
          </a:xfrm>
        </p:spPr>
        <p:txBody>
          <a:bodyPr vert="eaVert"/>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6A41C20B-0C4C-4301-AC0E-22C9CD36DCCF}" type="datetimeFigureOut">
              <a:rPr lang="ar-IQ" smtClean="0"/>
              <a:t>04/04/1444</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B031295A-748B-4C2F-8CCA-D8AD345AF783}" type="slidenum">
              <a:rPr lang="ar-IQ" smtClean="0"/>
              <a:t>‹#›</a:t>
            </a:fld>
            <a:endParaRPr lang="ar-IQ"/>
          </a:p>
        </p:txBody>
      </p:sp>
    </p:spTree>
    <p:extLst>
      <p:ext uri="{BB962C8B-B14F-4D97-AF65-F5344CB8AC3E}">
        <p14:creationId xmlns:p14="http://schemas.microsoft.com/office/powerpoint/2010/main" val="24136034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idx="1"/>
          </p:nvPr>
        </p:nvSpPr>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6A41C20B-0C4C-4301-AC0E-22C9CD36DCCF}" type="datetimeFigureOut">
              <a:rPr lang="ar-IQ" smtClean="0"/>
              <a:t>04/04/1444</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B031295A-748B-4C2F-8CCA-D8AD345AF783}" type="slidenum">
              <a:rPr lang="ar-IQ" smtClean="0"/>
              <a:t>‹#›</a:t>
            </a:fld>
            <a:endParaRPr lang="ar-IQ"/>
          </a:p>
        </p:txBody>
      </p:sp>
    </p:spTree>
    <p:extLst>
      <p:ext uri="{BB962C8B-B14F-4D97-AF65-F5344CB8AC3E}">
        <p14:creationId xmlns:p14="http://schemas.microsoft.com/office/powerpoint/2010/main" val="24418805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831850" y="1709738"/>
            <a:ext cx="10515600" cy="2852737"/>
          </a:xfrm>
        </p:spPr>
        <p:txBody>
          <a:bodyPr anchor="b"/>
          <a:lstStyle>
            <a:lvl1pPr>
              <a:defRPr sz="6000"/>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smtClean="0"/>
              <a:t>تحرير أنماط النص الرئيسي</a:t>
            </a:r>
          </a:p>
        </p:txBody>
      </p:sp>
      <p:sp>
        <p:nvSpPr>
          <p:cNvPr id="4" name="عنصر نائب للتاريخ 3"/>
          <p:cNvSpPr>
            <a:spLocks noGrp="1"/>
          </p:cNvSpPr>
          <p:nvPr>
            <p:ph type="dt" sz="half" idx="10"/>
          </p:nvPr>
        </p:nvSpPr>
        <p:spPr/>
        <p:txBody>
          <a:bodyPr/>
          <a:lstStyle/>
          <a:p>
            <a:fld id="{6A41C20B-0C4C-4301-AC0E-22C9CD36DCCF}" type="datetimeFigureOut">
              <a:rPr lang="ar-IQ" smtClean="0"/>
              <a:t>04/04/1444</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B031295A-748B-4C2F-8CCA-D8AD345AF783}" type="slidenum">
              <a:rPr lang="ar-IQ" smtClean="0"/>
              <a:t>‹#›</a:t>
            </a:fld>
            <a:endParaRPr lang="ar-IQ"/>
          </a:p>
        </p:txBody>
      </p:sp>
    </p:spTree>
    <p:extLst>
      <p:ext uri="{BB962C8B-B14F-4D97-AF65-F5344CB8AC3E}">
        <p14:creationId xmlns:p14="http://schemas.microsoft.com/office/powerpoint/2010/main" val="19995139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sz="half" idx="1"/>
          </p:nvPr>
        </p:nvSpPr>
        <p:spPr>
          <a:xfrm>
            <a:off x="838200" y="1825625"/>
            <a:ext cx="5181600" cy="4351338"/>
          </a:xfrm>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محتوى 3"/>
          <p:cNvSpPr>
            <a:spLocks noGrp="1"/>
          </p:cNvSpPr>
          <p:nvPr>
            <p:ph sz="half" idx="2"/>
          </p:nvPr>
        </p:nvSpPr>
        <p:spPr>
          <a:xfrm>
            <a:off x="6172200" y="1825625"/>
            <a:ext cx="5181600" cy="4351338"/>
          </a:xfrm>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تاريخ 4"/>
          <p:cNvSpPr>
            <a:spLocks noGrp="1"/>
          </p:cNvSpPr>
          <p:nvPr>
            <p:ph type="dt" sz="half" idx="10"/>
          </p:nvPr>
        </p:nvSpPr>
        <p:spPr/>
        <p:txBody>
          <a:bodyPr/>
          <a:lstStyle/>
          <a:p>
            <a:fld id="{6A41C20B-0C4C-4301-AC0E-22C9CD36DCCF}" type="datetimeFigureOut">
              <a:rPr lang="ar-IQ" smtClean="0"/>
              <a:t>04/04/1444</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B031295A-748B-4C2F-8CCA-D8AD345AF783}" type="slidenum">
              <a:rPr lang="ar-IQ" smtClean="0"/>
              <a:t>‹#›</a:t>
            </a:fld>
            <a:endParaRPr lang="ar-IQ"/>
          </a:p>
        </p:txBody>
      </p:sp>
    </p:spTree>
    <p:extLst>
      <p:ext uri="{BB962C8B-B14F-4D97-AF65-F5344CB8AC3E}">
        <p14:creationId xmlns:p14="http://schemas.microsoft.com/office/powerpoint/2010/main" val="26196331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839788" y="365125"/>
            <a:ext cx="10515600" cy="1325563"/>
          </a:xfrm>
        </p:spPr>
        <p:txBody>
          <a:body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تحرير أنماط النص الرئيسي</a:t>
            </a:r>
          </a:p>
        </p:txBody>
      </p:sp>
      <p:sp>
        <p:nvSpPr>
          <p:cNvPr id="4" name="عنصر نائب للمحتوى 3"/>
          <p:cNvSpPr>
            <a:spLocks noGrp="1"/>
          </p:cNvSpPr>
          <p:nvPr>
            <p:ph sz="half" idx="2"/>
          </p:nvPr>
        </p:nvSpPr>
        <p:spPr>
          <a:xfrm>
            <a:off x="839788" y="2505075"/>
            <a:ext cx="5157787" cy="3684588"/>
          </a:xfrm>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نص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تحرير أنماط النص الرئيسي</a:t>
            </a:r>
          </a:p>
        </p:txBody>
      </p:sp>
      <p:sp>
        <p:nvSpPr>
          <p:cNvPr id="6" name="عنصر نائب للمحتوى 5"/>
          <p:cNvSpPr>
            <a:spLocks noGrp="1"/>
          </p:cNvSpPr>
          <p:nvPr>
            <p:ph sz="quarter" idx="4"/>
          </p:nvPr>
        </p:nvSpPr>
        <p:spPr>
          <a:xfrm>
            <a:off x="6172200" y="2505075"/>
            <a:ext cx="5183188" cy="3684588"/>
          </a:xfrm>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7" name="عنصر نائب للتاريخ 6"/>
          <p:cNvSpPr>
            <a:spLocks noGrp="1"/>
          </p:cNvSpPr>
          <p:nvPr>
            <p:ph type="dt" sz="half" idx="10"/>
          </p:nvPr>
        </p:nvSpPr>
        <p:spPr/>
        <p:txBody>
          <a:bodyPr/>
          <a:lstStyle/>
          <a:p>
            <a:fld id="{6A41C20B-0C4C-4301-AC0E-22C9CD36DCCF}" type="datetimeFigureOut">
              <a:rPr lang="ar-IQ" smtClean="0"/>
              <a:t>04/04/1444</a:t>
            </a:fld>
            <a:endParaRPr lang="ar-IQ"/>
          </a:p>
        </p:txBody>
      </p:sp>
      <p:sp>
        <p:nvSpPr>
          <p:cNvPr id="8" name="عنصر نائب للتذييل 7"/>
          <p:cNvSpPr>
            <a:spLocks noGrp="1"/>
          </p:cNvSpPr>
          <p:nvPr>
            <p:ph type="ftr" sz="quarter" idx="11"/>
          </p:nvPr>
        </p:nvSpPr>
        <p:spPr/>
        <p:txBody>
          <a:bodyPr/>
          <a:lstStyle/>
          <a:p>
            <a:endParaRPr lang="ar-IQ"/>
          </a:p>
        </p:txBody>
      </p:sp>
      <p:sp>
        <p:nvSpPr>
          <p:cNvPr id="9" name="عنصر نائب لرقم الشريحة 8"/>
          <p:cNvSpPr>
            <a:spLocks noGrp="1"/>
          </p:cNvSpPr>
          <p:nvPr>
            <p:ph type="sldNum" sz="quarter" idx="12"/>
          </p:nvPr>
        </p:nvSpPr>
        <p:spPr/>
        <p:txBody>
          <a:bodyPr/>
          <a:lstStyle/>
          <a:p>
            <a:fld id="{B031295A-748B-4C2F-8CCA-D8AD345AF783}" type="slidenum">
              <a:rPr lang="ar-IQ" smtClean="0"/>
              <a:t>‹#›</a:t>
            </a:fld>
            <a:endParaRPr lang="ar-IQ"/>
          </a:p>
        </p:txBody>
      </p:sp>
    </p:spTree>
    <p:extLst>
      <p:ext uri="{BB962C8B-B14F-4D97-AF65-F5344CB8AC3E}">
        <p14:creationId xmlns:p14="http://schemas.microsoft.com/office/powerpoint/2010/main" val="32825803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تاريخ 2"/>
          <p:cNvSpPr>
            <a:spLocks noGrp="1"/>
          </p:cNvSpPr>
          <p:nvPr>
            <p:ph type="dt" sz="half" idx="10"/>
          </p:nvPr>
        </p:nvSpPr>
        <p:spPr/>
        <p:txBody>
          <a:bodyPr/>
          <a:lstStyle/>
          <a:p>
            <a:fld id="{6A41C20B-0C4C-4301-AC0E-22C9CD36DCCF}" type="datetimeFigureOut">
              <a:rPr lang="ar-IQ" smtClean="0"/>
              <a:t>04/04/1444</a:t>
            </a:fld>
            <a:endParaRPr lang="ar-IQ"/>
          </a:p>
        </p:txBody>
      </p:sp>
      <p:sp>
        <p:nvSpPr>
          <p:cNvPr id="4" name="عنصر نائب للتذييل 3"/>
          <p:cNvSpPr>
            <a:spLocks noGrp="1"/>
          </p:cNvSpPr>
          <p:nvPr>
            <p:ph type="ftr" sz="quarter" idx="11"/>
          </p:nvPr>
        </p:nvSpPr>
        <p:spPr/>
        <p:txBody>
          <a:bodyPr/>
          <a:lstStyle/>
          <a:p>
            <a:endParaRPr lang="ar-IQ"/>
          </a:p>
        </p:txBody>
      </p:sp>
      <p:sp>
        <p:nvSpPr>
          <p:cNvPr id="5" name="عنصر نائب لرقم الشريحة 4"/>
          <p:cNvSpPr>
            <a:spLocks noGrp="1"/>
          </p:cNvSpPr>
          <p:nvPr>
            <p:ph type="sldNum" sz="quarter" idx="12"/>
          </p:nvPr>
        </p:nvSpPr>
        <p:spPr/>
        <p:txBody>
          <a:bodyPr/>
          <a:lstStyle/>
          <a:p>
            <a:fld id="{B031295A-748B-4C2F-8CCA-D8AD345AF783}" type="slidenum">
              <a:rPr lang="ar-IQ" smtClean="0"/>
              <a:t>‹#›</a:t>
            </a:fld>
            <a:endParaRPr lang="ar-IQ"/>
          </a:p>
        </p:txBody>
      </p:sp>
    </p:spTree>
    <p:extLst>
      <p:ext uri="{BB962C8B-B14F-4D97-AF65-F5344CB8AC3E}">
        <p14:creationId xmlns:p14="http://schemas.microsoft.com/office/powerpoint/2010/main" val="33099808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6A41C20B-0C4C-4301-AC0E-22C9CD36DCCF}" type="datetimeFigureOut">
              <a:rPr lang="ar-IQ" smtClean="0"/>
              <a:t>04/04/1444</a:t>
            </a:fld>
            <a:endParaRPr lang="ar-IQ"/>
          </a:p>
        </p:txBody>
      </p:sp>
      <p:sp>
        <p:nvSpPr>
          <p:cNvPr id="3" name="عنصر نائب للتذييل 2"/>
          <p:cNvSpPr>
            <a:spLocks noGrp="1"/>
          </p:cNvSpPr>
          <p:nvPr>
            <p:ph type="ftr" sz="quarter" idx="11"/>
          </p:nvPr>
        </p:nvSpPr>
        <p:spPr/>
        <p:txBody>
          <a:bodyPr/>
          <a:lstStyle/>
          <a:p>
            <a:endParaRPr lang="ar-IQ"/>
          </a:p>
        </p:txBody>
      </p:sp>
      <p:sp>
        <p:nvSpPr>
          <p:cNvPr id="4" name="عنصر نائب لرقم الشريحة 3"/>
          <p:cNvSpPr>
            <a:spLocks noGrp="1"/>
          </p:cNvSpPr>
          <p:nvPr>
            <p:ph type="sldNum" sz="quarter" idx="12"/>
          </p:nvPr>
        </p:nvSpPr>
        <p:spPr/>
        <p:txBody>
          <a:bodyPr/>
          <a:lstStyle/>
          <a:p>
            <a:fld id="{B031295A-748B-4C2F-8CCA-D8AD345AF783}" type="slidenum">
              <a:rPr lang="ar-IQ" smtClean="0"/>
              <a:t>‹#›</a:t>
            </a:fld>
            <a:endParaRPr lang="ar-IQ"/>
          </a:p>
        </p:txBody>
      </p:sp>
    </p:spTree>
    <p:extLst>
      <p:ext uri="{BB962C8B-B14F-4D97-AF65-F5344CB8AC3E}">
        <p14:creationId xmlns:p14="http://schemas.microsoft.com/office/powerpoint/2010/main" val="7208640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839788" y="457200"/>
            <a:ext cx="3932237" cy="1600200"/>
          </a:xfrm>
        </p:spPr>
        <p:txBody>
          <a:bodyPr anchor="b"/>
          <a:lstStyle>
            <a:lvl1pPr>
              <a:defRPr sz="3200"/>
            </a:lvl1pPr>
          </a:lstStyle>
          <a:p>
            <a:r>
              <a:rPr lang="ar-SA" smtClean="0"/>
              <a:t>انقر لتحرير نمط العنوان الرئيسي</a:t>
            </a:r>
            <a:endParaRPr lang="ar-IQ"/>
          </a:p>
        </p:txBody>
      </p:sp>
      <p:sp>
        <p:nvSpPr>
          <p:cNvPr id="3" name="عنصر نائب للمحتوى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نص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smtClean="0"/>
              <a:t>تحرير أنماط النص الرئيسي</a:t>
            </a:r>
          </a:p>
        </p:txBody>
      </p:sp>
      <p:sp>
        <p:nvSpPr>
          <p:cNvPr id="5" name="عنصر نائب للتاريخ 4"/>
          <p:cNvSpPr>
            <a:spLocks noGrp="1"/>
          </p:cNvSpPr>
          <p:nvPr>
            <p:ph type="dt" sz="half" idx="10"/>
          </p:nvPr>
        </p:nvSpPr>
        <p:spPr/>
        <p:txBody>
          <a:bodyPr/>
          <a:lstStyle/>
          <a:p>
            <a:fld id="{6A41C20B-0C4C-4301-AC0E-22C9CD36DCCF}" type="datetimeFigureOut">
              <a:rPr lang="ar-IQ" smtClean="0"/>
              <a:t>04/04/1444</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B031295A-748B-4C2F-8CCA-D8AD345AF783}" type="slidenum">
              <a:rPr lang="ar-IQ" smtClean="0"/>
              <a:t>‹#›</a:t>
            </a:fld>
            <a:endParaRPr lang="ar-IQ"/>
          </a:p>
        </p:txBody>
      </p:sp>
    </p:spTree>
    <p:extLst>
      <p:ext uri="{BB962C8B-B14F-4D97-AF65-F5344CB8AC3E}">
        <p14:creationId xmlns:p14="http://schemas.microsoft.com/office/powerpoint/2010/main" val="8629151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839788" y="457200"/>
            <a:ext cx="3932237" cy="1600200"/>
          </a:xfrm>
        </p:spPr>
        <p:txBody>
          <a:bodyPr anchor="b"/>
          <a:lstStyle>
            <a:lvl1pPr>
              <a:defRPr sz="3200"/>
            </a:lvl1pPr>
          </a:lstStyle>
          <a:p>
            <a:r>
              <a:rPr lang="ar-SA" smtClean="0"/>
              <a:t>انقر لتحرير نمط العنوان الرئيسي</a:t>
            </a:r>
            <a:endParaRPr lang="ar-IQ"/>
          </a:p>
        </p:txBody>
      </p:sp>
      <p:sp>
        <p:nvSpPr>
          <p:cNvPr id="3" name="عنصر نائب للصورة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عنصر نائب للنص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smtClean="0"/>
              <a:t>تحرير أنماط النص الرئيسي</a:t>
            </a:r>
          </a:p>
        </p:txBody>
      </p:sp>
      <p:sp>
        <p:nvSpPr>
          <p:cNvPr id="5" name="عنصر نائب للتاريخ 4"/>
          <p:cNvSpPr>
            <a:spLocks noGrp="1"/>
          </p:cNvSpPr>
          <p:nvPr>
            <p:ph type="dt" sz="half" idx="10"/>
          </p:nvPr>
        </p:nvSpPr>
        <p:spPr/>
        <p:txBody>
          <a:bodyPr/>
          <a:lstStyle/>
          <a:p>
            <a:fld id="{6A41C20B-0C4C-4301-AC0E-22C9CD36DCCF}" type="datetimeFigureOut">
              <a:rPr lang="ar-IQ" smtClean="0"/>
              <a:t>04/04/1444</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B031295A-748B-4C2F-8CCA-D8AD345AF783}" type="slidenum">
              <a:rPr lang="ar-IQ" smtClean="0"/>
              <a:t>‹#›</a:t>
            </a:fld>
            <a:endParaRPr lang="ar-IQ"/>
          </a:p>
        </p:txBody>
      </p:sp>
    </p:spTree>
    <p:extLst>
      <p:ext uri="{BB962C8B-B14F-4D97-AF65-F5344CB8AC3E}">
        <p14:creationId xmlns:p14="http://schemas.microsoft.com/office/powerpoint/2010/main" val="35268266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6A41C20B-0C4C-4301-AC0E-22C9CD36DCCF}" type="datetimeFigureOut">
              <a:rPr lang="ar-IQ" smtClean="0"/>
              <a:t>04/04/1444</a:t>
            </a:fld>
            <a:endParaRPr lang="ar-IQ"/>
          </a:p>
        </p:txBody>
      </p:sp>
      <p:sp>
        <p:nvSpPr>
          <p:cNvPr id="5" name="عنصر نائب للتذييل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IQ"/>
          </a:p>
        </p:txBody>
      </p:sp>
      <p:sp>
        <p:nvSpPr>
          <p:cNvPr id="6" name="عنصر نائب لرقم الشريحة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B031295A-748B-4C2F-8CCA-D8AD345AF783}" type="slidenum">
              <a:rPr lang="ar-IQ" smtClean="0"/>
              <a:t>‹#›</a:t>
            </a:fld>
            <a:endParaRPr lang="ar-IQ"/>
          </a:p>
        </p:txBody>
      </p:sp>
    </p:spTree>
    <p:extLst>
      <p:ext uri="{BB962C8B-B14F-4D97-AF65-F5344CB8AC3E}">
        <p14:creationId xmlns:p14="http://schemas.microsoft.com/office/powerpoint/2010/main" val="7297566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فرعي 2"/>
          <p:cNvSpPr>
            <a:spLocks noGrp="1"/>
          </p:cNvSpPr>
          <p:nvPr>
            <p:ph type="subTitle" idx="1"/>
          </p:nvPr>
        </p:nvSpPr>
        <p:spPr>
          <a:xfrm>
            <a:off x="1697421" y="1615583"/>
            <a:ext cx="9144000" cy="2073548"/>
          </a:xfrm>
        </p:spPr>
        <p:txBody>
          <a:bodyPr>
            <a:normAutofit/>
          </a:bodyPr>
          <a:lstStyle/>
          <a:p>
            <a:r>
              <a:rPr lang="en-US" sz="4400" dirty="0" smtClean="0">
                <a:solidFill>
                  <a:srgbClr val="FF0000"/>
                </a:solidFill>
              </a:rPr>
              <a:t>Alkanes and </a:t>
            </a:r>
            <a:r>
              <a:rPr lang="en-US" sz="4400" dirty="0" err="1" smtClean="0">
                <a:solidFill>
                  <a:srgbClr val="FF0000"/>
                </a:solidFill>
              </a:rPr>
              <a:t>cyclo</a:t>
            </a:r>
            <a:r>
              <a:rPr lang="en-US" sz="4400" dirty="0" smtClean="0">
                <a:solidFill>
                  <a:srgbClr val="FF0000"/>
                </a:solidFill>
              </a:rPr>
              <a:t> alkanes</a:t>
            </a:r>
          </a:p>
          <a:p>
            <a:r>
              <a:rPr lang="en-US" sz="4400" dirty="0" err="1" smtClean="0">
                <a:solidFill>
                  <a:srgbClr val="FF0000"/>
                </a:solidFill>
              </a:rPr>
              <a:t>Dr.Entissar</a:t>
            </a:r>
            <a:r>
              <a:rPr lang="en-US" sz="4400" dirty="0" smtClean="0">
                <a:solidFill>
                  <a:srgbClr val="FF0000"/>
                </a:solidFill>
              </a:rPr>
              <a:t> </a:t>
            </a:r>
            <a:r>
              <a:rPr lang="en-US" sz="4400" dirty="0" err="1" smtClean="0">
                <a:solidFill>
                  <a:srgbClr val="FF0000"/>
                </a:solidFill>
              </a:rPr>
              <a:t>Alshaway</a:t>
            </a:r>
            <a:r>
              <a:rPr lang="en-US" sz="4400" dirty="0" smtClean="0">
                <a:solidFill>
                  <a:srgbClr val="FF0000"/>
                </a:solidFill>
              </a:rPr>
              <a:t>  </a:t>
            </a:r>
            <a:endParaRPr lang="ar-IQ" sz="4400" dirty="0">
              <a:solidFill>
                <a:srgbClr val="FF0000"/>
              </a:solidFill>
            </a:endParaRPr>
          </a:p>
        </p:txBody>
      </p:sp>
    </p:spTree>
    <p:extLst>
      <p:ext uri="{BB962C8B-B14F-4D97-AF65-F5344CB8AC3E}">
        <p14:creationId xmlns:p14="http://schemas.microsoft.com/office/powerpoint/2010/main" val="10636507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981200" y="332657"/>
            <a:ext cx="8229600" cy="5793507"/>
          </a:xfrm>
        </p:spPr>
        <p:txBody>
          <a:bodyPr/>
          <a:lstStyle/>
          <a:p>
            <a:pPr algn="l">
              <a:buFont typeface="Geneva" pitchFamily="1" charset="0"/>
              <a:buNone/>
            </a:pPr>
            <a:r>
              <a:rPr lang="en-US" dirty="0" smtClean="0">
                <a:solidFill>
                  <a:srgbClr val="FF0000"/>
                </a:solidFill>
              </a:rPr>
              <a:t>2. Number the atoms in the chain with the end of the chain nearer the first substituent</a:t>
            </a:r>
          </a:p>
          <a:p>
            <a:pPr algn="l">
              <a:buFont typeface="Geneva" pitchFamily="1" charset="0"/>
              <a:buNone/>
            </a:pPr>
            <a:endParaRPr lang="ar-IQ" dirty="0"/>
          </a:p>
        </p:txBody>
      </p:sp>
      <p:pic>
        <p:nvPicPr>
          <p:cNvPr id="5" name="صورة 4" descr="2.png"/>
          <p:cNvPicPr>
            <a:picLocks noChangeAspect="1"/>
          </p:cNvPicPr>
          <p:nvPr/>
        </p:nvPicPr>
        <p:blipFill>
          <a:blip r:embed="rId2" cstate="print"/>
          <a:stretch>
            <a:fillRect/>
          </a:stretch>
        </p:blipFill>
        <p:spPr>
          <a:xfrm>
            <a:off x="1599572" y="2708920"/>
            <a:ext cx="8992856" cy="3096344"/>
          </a:xfrm>
          <a:prstGeom prst="rect">
            <a:avLst/>
          </a:prstGeom>
        </p:spPr>
      </p:pic>
    </p:spTree>
    <p:extLst>
      <p:ext uri="{BB962C8B-B14F-4D97-AF65-F5344CB8AC3E}">
        <p14:creationId xmlns:p14="http://schemas.microsoft.com/office/powerpoint/2010/main" val="26244610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063552" y="332656"/>
            <a:ext cx="8229600" cy="6120680"/>
          </a:xfrm>
        </p:spPr>
        <p:txBody>
          <a:bodyPr>
            <a:normAutofit/>
          </a:bodyPr>
          <a:lstStyle/>
          <a:p>
            <a:pPr marL="0" indent="0" algn="l">
              <a:buNone/>
            </a:pPr>
            <a:r>
              <a:rPr lang="en-US" sz="4000" dirty="0"/>
              <a:t>3. </a:t>
            </a:r>
            <a:r>
              <a:rPr lang="en-US" dirty="0"/>
              <a:t>When two or more substituents are present, give </a:t>
            </a:r>
            <a:r>
              <a:rPr lang="en-US" dirty="0" smtClean="0"/>
              <a:t>each substituent </a:t>
            </a:r>
            <a:r>
              <a:rPr lang="en-US" dirty="0"/>
              <a:t>a number corresponding to its location on </a:t>
            </a:r>
            <a:r>
              <a:rPr lang="en-US" dirty="0" smtClean="0"/>
              <a:t>the longest </a:t>
            </a:r>
            <a:r>
              <a:rPr lang="en-US" dirty="0"/>
              <a:t>chain</a:t>
            </a:r>
            <a:r>
              <a:rPr lang="en-US" dirty="0" smtClean="0"/>
              <a:t>.</a:t>
            </a:r>
          </a:p>
          <a:p>
            <a:pPr marL="0" indent="0" algn="l">
              <a:buNone/>
            </a:pPr>
            <a:endParaRPr lang="en-US" dirty="0" smtClean="0"/>
          </a:p>
          <a:p>
            <a:pPr marL="0" indent="0" algn="l">
              <a:buNone/>
            </a:pPr>
            <a:r>
              <a:rPr lang="en-US" dirty="0" smtClean="0"/>
              <a:t>The </a:t>
            </a:r>
            <a:r>
              <a:rPr lang="en-US" dirty="0"/>
              <a:t>substituent groups should be listed </a:t>
            </a:r>
            <a:r>
              <a:rPr lang="en-US" i="1" dirty="0"/>
              <a:t>alphabetically (i.e</a:t>
            </a:r>
            <a:r>
              <a:rPr lang="en-US" i="1" dirty="0" smtClean="0"/>
              <a:t>., ethyl </a:t>
            </a:r>
            <a:r>
              <a:rPr lang="en-US" i="1" dirty="0"/>
              <a:t>before methyl).* In </a:t>
            </a:r>
            <a:r>
              <a:rPr lang="en-US" dirty="0"/>
              <a:t>deciding on alphabetical order</a:t>
            </a:r>
            <a:r>
              <a:rPr lang="en-US" dirty="0" smtClean="0"/>
              <a:t>,</a:t>
            </a:r>
            <a:endParaRPr lang="en-US" dirty="0"/>
          </a:p>
        </p:txBody>
      </p:sp>
    </p:spTree>
    <p:extLst>
      <p:ext uri="{BB962C8B-B14F-4D97-AF65-F5344CB8AC3E}">
        <p14:creationId xmlns:p14="http://schemas.microsoft.com/office/powerpoint/2010/main" val="421276774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عنصر نائب للمحتوى 4" descr="4.png"/>
          <p:cNvPicPr>
            <a:picLocks noGrp="1" noChangeAspect="1"/>
          </p:cNvPicPr>
          <p:nvPr>
            <p:ph idx="1"/>
          </p:nvPr>
        </p:nvPicPr>
        <p:blipFill>
          <a:blip r:embed="rId2" cstate="print"/>
          <a:stretch>
            <a:fillRect/>
          </a:stretch>
        </p:blipFill>
        <p:spPr>
          <a:xfrm>
            <a:off x="1981200" y="1268760"/>
            <a:ext cx="8229600" cy="3744416"/>
          </a:xfrm>
        </p:spPr>
      </p:pic>
    </p:spTree>
    <p:extLst>
      <p:ext uri="{BB962C8B-B14F-4D97-AF65-F5344CB8AC3E}">
        <p14:creationId xmlns:p14="http://schemas.microsoft.com/office/powerpoint/2010/main" val="118833259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981200" y="404665"/>
            <a:ext cx="8229600" cy="5721499"/>
          </a:xfrm>
        </p:spPr>
        <p:txBody>
          <a:bodyPr/>
          <a:lstStyle/>
          <a:p>
            <a:pPr marL="0" indent="0" algn="l">
              <a:buNone/>
            </a:pPr>
            <a:r>
              <a:rPr lang="en-US" dirty="0" smtClean="0"/>
              <a:t>4-When </a:t>
            </a:r>
            <a:r>
              <a:rPr lang="en-US" dirty="0"/>
              <a:t>two or more substituents are identical, indicate </a:t>
            </a:r>
            <a:r>
              <a:rPr lang="en-US" dirty="0" smtClean="0"/>
              <a:t>this by </a:t>
            </a:r>
            <a:r>
              <a:rPr lang="en-US" dirty="0"/>
              <a:t>the use of the prefixes di-, tri-, tetra-, and so on. </a:t>
            </a:r>
            <a:r>
              <a:rPr lang="en-US" dirty="0" smtClean="0"/>
              <a:t>Then make </a:t>
            </a:r>
            <a:r>
              <a:rPr lang="en-US" dirty="0"/>
              <a:t>certain that each </a:t>
            </a:r>
            <a:r>
              <a:rPr lang="en-US" dirty="0" smtClean="0"/>
              <a:t>and </a:t>
            </a:r>
            <a:r>
              <a:rPr lang="en-US" dirty="0"/>
              <a:t>every substituent has a number</a:t>
            </a:r>
            <a:r>
              <a:rPr lang="en-US" dirty="0" smtClean="0"/>
              <a:t>.</a:t>
            </a:r>
          </a:p>
          <a:p>
            <a:pPr marL="0" indent="0" algn="l">
              <a:buNone/>
            </a:pPr>
            <a:endParaRPr lang="en-US" dirty="0"/>
          </a:p>
          <a:p>
            <a:pPr marL="0" indent="0" algn="l">
              <a:buNone/>
            </a:pPr>
            <a:endParaRPr lang="en-US" dirty="0" smtClean="0"/>
          </a:p>
          <a:p>
            <a:pPr marL="0" indent="0" algn="l">
              <a:buNone/>
            </a:pPr>
            <a:endParaRPr lang="en-US" dirty="0"/>
          </a:p>
          <a:p>
            <a:pPr marL="0" indent="0" algn="l">
              <a:buNone/>
            </a:pPr>
            <a:endParaRPr lang="en-US" dirty="0" smtClean="0"/>
          </a:p>
          <a:p>
            <a:pPr marL="0" indent="0" algn="l">
              <a:buNone/>
            </a:pPr>
            <a:endParaRPr lang="en-US" dirty="0"/>
          </a:p>
          <a:p>
            <a:pPr marL="0" indent="0" algn="l">
              <a:buNone/>
            </a:pPr>
            <a:r>
              <a:rPr lang="en-US" dirty="0" smtClean="0"/>
              <a:t>                   2-2-dimethyl butane</a:t>
            </a:r>
          </a:p>
          <a:p>
            <a:pPr marL="0" indent="0" algn="l">
              <a:buNone/>
            </a:pPr>
            <a:endParaRPr lang="en-US" dirty="0"/>
          </a:p>
        </p:txBody>
      </p:sp>
      <p:pic>
        <p:nvPicPr>
          <p:cNvPr id="2" name="صورة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56848" y="2617342"/>
            <a:ext cx="5254388" cy="1296144"/>
          </a:xfrm>
          <a:prstGeom prst="rect">
            <a:avLst/>
          </a:prstGeom>
        </p:spPr>
      </p:pic>
    </p:spTree>
    <p:extLst>
      <p:ext uri="{BB962C8B-B14F-4D97-AF65-F5344CB8AC3E}">
        <p14:creationId xmlns:p14="http://schemas.microsoft.com/office/powerpoint/2010/main" val="14873947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981200" y="116632"/>
            <a:ext cx="8229600" cy="648072"/>
          </a:xfrm>
        </p:spPr>
        <p:txBody>
          <a:bodyPr>
            <a:normAutofit fontScale="90000"/>
          </a:bodyPr>
          <a:lstStyle/>
          <a:p>
            <a:r>
              <a:rPr lang="en-US" sz="4000" b="1" dirty="0">
                <a:solidFill>
                  <a:srgbClr val="FF0000"/>
                </a:solidFill>
              </a:rPr>
              <a:t>       PHYSICAL PROPERTIES OF alkanes</a:t>
            </a:r>
            <a:r>
              <a:rPr lang="en-US" sz="4000" b="1" dirty="0"/>
              <a:t>         </a:t>
            </a:r>
            <a:endParaRPr lang="ar-IQ" dirty="0"/>
          </a:p>
        </p:txBody>
      </p:sp>
      <p:sp>
        <p:nvSpPr>
          <p:cNvPr id="3" name="عنصر نائب للمحتوى 2"/>
          <p:cNvSpPr>
            <a:spLocks noGrp="1"/>
          </p:cNvSpPr>
          <p:nvPr>
            <p:ph idx="1"/>
          </p:nvPr>
        </p:nvSpPr>
        <p:spPr>
          <a:xfrm>
            <a:off x="1981200" y="908720"/>
            <a:ext cx="8435280" cy="5544616"/>
          </a:xfrm>
        </p:spPr>
        <p:txBody>
          <a:bodyPr>
            <a:noAutofit/>
          </a:bodyPr>
          <a:lstStyle/>
          <a:p>
            <a:pPr marL="0" indent="0" algn="l">
              <a:buNone/>
            </a:pPr>
            <a:r>
              <a:rPr lang="en-US" dirty="0"/>
              <a:t>1. In normal alkanes, as the no. of C atoms increases, melting point and boiling point .These changes are due to the large surface areas and  increased intermolecular forces.</a:t>
            </a:r>
          </a:p>
          <a:p>
            <a:pPr marL="0" indent="0" algn="l">
              <a:buNone/>
            </a:pPr>
            <a:r>
              <a:rPr lang="en-US" dirty="0"/>
              <a:t>2. Branching alkanes have lower boiling points than</a:t>
            </a:r>
          </a:p>
          <a:p>
            <a:pPr marL="0" indent="0" algn="l">
              <a:buNone/>
            </a:pPr>
            <a:r>
              <a:rPr lang="en-US" dirty="0"/>
              <a:t>straight chain since the molecules become more compact and the intermolecular forces are reduced  </a:t>
            </a:r>
          </a:p>
          <a:p>
            <a:pPr marL="0" indent="0" algn="l">
              <a:buNone/>
            </a:pPr>
            <a:r>
              <a:rPr lang="en-US" dirty="0"/>
              <a:t>3. Alkanes are insoluble in water, but soluble in non</a:t>
            </a:r>
          </a:p>
          <a:p>
            <a:pPr marL="0" indent="0" algn="l">
              <a:buNone/>
            </a:pPr>
            <a:r>
              <a:rPr lang="en-US" dirty="0"/>
              <a:t>polar solvents like C</a:t>
            </a:r>
            <a:r>
              <a:rPr lang="en-US" sz="2000" dirty="0"/>
              <a:t>6</a:t>
            </a:r>
            <a:r>
              <a:rPr lang="en-US" dirty="0"/>
              <a:t>H</a:t>
            </a:r>
            <a:r>
              <a:rPr lang="en-US" sz="1800" dirty="0"/>
              <a:t>6</a:t>
            </a:r>
            <a:r>
              <a:rPr lang="en-US" dirty="0"/>
              <a:t>, CHCI</a:t>
            </a:r>
            <a:r>
              <a:rPr lang="en-US" sz="1800" dirty="0"/>
              <a:t>3</a:t>
            </a:r>
            <a:r>
              <a:rPr lang="en-US" dirty="0"/>
              <a:t> etc.</a:t>
            </a:r>
          </a:p>
          <a:p>
            <a:pPr marL="0" indent="0" algn="l">
              <a:buNone/>
            </a:pPr>
            <a:r>
              <a:rPr lang="en-US" dirty="0"/>
              <a:t>4. First 4 are gases, C5 to C17 are liquids, remaining</a:t>
            </a:r>
          </a:p>
          <a:p>
            <a:pPr marL="0" indent="0" algn="l">
              <a:buNone/>
            </a:pPr>
            <a:r>
              <a:rPr lang="en-US" dirty="0"/>
              <a:t>are solids.</a:t>
            </a:r>
            <a:endParaRPr lang="ar-IQ" dirty="0"/>
          </a:p>
        </p:txBody>
      </p:sp>
    </p:spTree>
    <p:extLst>
      <p:ext uri="{BB962C8B-B14F-4D97-AF65-F5344CB8AC3E}">
        <p14:creationId xmlns:p14="http://schemas.microsoft.com/office/powerpoint/2010/main" val="80558070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981200" y="274638"/>
            <a:ext cx="8229600" cy="922114"/>
          </a:xfrm>
        </p:spPr>
        <p:txBody>
          <a:bodyPr>
            <a:noAutofit/>
          </a:bodyPr>
          <a:lstStyle/>
          <a:p>
            <a:r>
              <a:rPr lang="en-US" sz="2800" b="1" dirty="0">
                <a:solidFill>
                  <a:srgbClr val="FF0000"/>
                </a:solidFill>
              </a:rPr>
              <a:t>CHEMICAL PROPERTIES OF </a:t>
            </a:r>
            <a:r>
              <a:rPr lang="en-US" sz="2800" b="1" dirty="0" smtClean="0">
                <a:solidFill>
                  <a:srgbClr val="FF0000"/>
                </a:solidFill>
              </a:rPr>
              <a:t>ALKANES                     </a:t>
            </a:r>
            <a:endParaRPr lang="ar-IQ" sz="2800" dirty="0">
              <a:solidFill>
                <a:srgbClr val="FF0000"/>
              </a:solidFill>
            </a:endParaRPr>
          </a:p>
        </p:txBody>
      </p:sp>
      <p:sp>
        <p:nvSpPr>
          <p:cNvPr id="3" name="عنصر نائب للمحتوى 2"/>
          <p:cNvSpPr>
            <a:spLocks noGrp="1"/>
          </p:cNvSpPr>
          <p:nvPr>
            <p:ph idx="1"/>
          </p:nvPr>
        </p:nvSpPr>
        <p:spPr>
          <a:xfrm>
            <a:off x="2361064" y="1825625"/>
            <a:ext cx="8992736" cy="4351338"/>
          </a:xfrm>
        </p:spPr>
        <p:txBody>
          <a:bodyPr/>
          <a:lstStyle/>
          <a:p>
            <a:pPr marL="0" indent="0" algn="l">
              <a:buNone/>
            </a:pPr>
            <a:r>
              <a:rPr lang="en-US" dirty="0" smtClean="0"/>
              <a:t>Alkanes </a:t>
            </a:r>
            <a:r>
              <a:rPr lang="en-US" dirty="0"/>
              <a:t>are </a:t>
            </a:r>
            <a:r>
              <a:rPr lang="en-US" b="1" dirty="0">
                <a:solidFill>
                  <a:srgbClr val="FF0000"/>
                </a:solidFill>
              </a:rPr>
              <a:t>generally </a:t>
            </a:r>
            <a:r>
              <a:rPr lang="en-US" b="1" dirty="0" smtClean="0">
                <a:solidFill>
                  <a:srgbClr val="FF0000"/>
                </a:solidFill>
              </a:rPr>
              <a:t>unreactive</a:t>
            </a:r>
          </a:p>
          <a:p>
            <a:pPr marL="0" indent="0" algn="l">
              <a:buNone/>
            </a:pPr>
            <a:r>
              <a:rPr lang="en-US" dirty="0"/>
              <a:t>This is because alkane molecules contain</a:t>
            </a:r>
          </a:p>
          <a:p>
            <a:pPr marL="0" indent="0" algn="l">
              <a:buNone/>
            </a:pPr>
            <a:r>
              <a:rPr lang="en-US" dirty="0"/>
              <a:t>single carbon-carbon covalent bonds (C-C) and</a:t>
            </a:r>
          </a:p>
          <a:p>
            <a:pPr marL="0" indent="0" algn="l">
              <a:buNone/>
            </a:pPr>
            <a:r>
              <a:rPr lang="en-US" dirty="0"/>
              <a:t>single carbon-hydrogen covalent bonds (C-H)</a:t>
            </a:r>
          </a:p>
          <a:p>
            <a:pPr marL="0" indent="0" algn="l">
              <a:buNone/>
            </a:pPr>
            <a:r>
              <a:rPr lang="en-US" dirty="0"/>
              <a:t>which are </a:t>
            </a:r>
            <a:r>
              <a:rPr lang="en-US" b="1" dirty="0"/>
              <a:t>strong </a:t>
            </a:r>
            <a:r>
              <a:rPr lang="en-US" dirty="0"/>
              <a:t>and </a:t>
            </a:r>
            <a:r>
              <a:rPr lang="en-US" b="1" dirty="0"/>
              <a:t>require a lot of energy</a:t>
            </a:r>
          </a:p>
          <a:p>
            <a:pPr marL="0" indent="0" algn="l">
              <a:buNone/>
            </a:pPr>
            <a:r>
              <a:rPr lang="en-US" dirty="0"/>
              <a:t>to </a:t>
            </a:r>
            <a:r>
              <a:rPr lang="en-US" dirty="0" smtClean="0"/>
              <a:t>break.</a:t>
            </a:r>
            <a:endParaRPr lang="ar-IQ" dirty="0"/>
          </a:p>
        </p:txBody>
      </p:sp>
    </p:spTree>
    <p:extLst>
      <p:ext uri="{BB962C8B-B14F-4D97-AF65-F5344CB8AC3E}">
        <p14:creationId xmlns:p14="http://schemas.microsoft.com/office/powerpoint/2010/main" val="28588389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838200" y="365125"/>
            <a:ext cx="10515600" cy="917765"/>
          </a:xfrm>
        </p:spPr>
        <p:txBody>
          <a:bodyPr/>
          <a:lstStyle/>
          <a:p>
            <a:r>
              <a:rPr lang="en-US" dirty="0" smtClean="0">
                <a:solidFill>
                  <a:srgbClr val="FF0000"/>
                </a:solidFill>
              </a:rPr>
              <a:t>Reaction of alkanes                         </a:t>
            </a:r>
            <a:endParaRPr lang="en-US" dirty="0">
              <a:solidFill>
                <a:srgbClr val="FF0000"/>
              </a:solidFill>
            </a:endParaRPr>
          </a:p>
        </p:txBody>
      </p:sp>
      <p:sp>
        <p:nvSpPr>
          <p:cNvPr id="3" name="عنصر نائب للمحتوى 2"/>
          <p:cNvSpPr>
            <a:spLocks noGrp="1"/>
          </p:cNvSpPr>
          <p:nvPr>
            <p:ph idx="1"/>
          </p:nvPr>
        </p:nvSpPr>
        <p:spPr>
          <a:xfrm>
            <a:off x="2004208" y="1556793"/>
            <a:ext cx="8229600" cy="4525963"/>
          </a:xfrm>
        </p:spPr>
        <p:txBody>
          <a:bodyPr>
            <a:normAutofit/>
          </a:bodyPr>
          <a:lstStyle/>
          <a:p>
            <a:pPr marL="0" indent="0" algn="l">
              <a:buNone/>
            </a:pPr>
            <a:r>
              <a:rPr lang="en-US" b="1" dirty="0" smtClean="0">
                <a:solidFill>
                  <a:srgbClr val="FF0000"/>
                </a:solidFill>
              </a:rPr>
              <a:t>1-combustion</a:t>
            </a:r>
          </a:p>
          <a:p>
            <a:pPr algn="l"/>
            <a:r>
              <a:rPr lang="en-US" dirty="0" smtClean="0"/>
              <a:t>Complete combustion</a:t>
            </a:r>
          </a:p>
          <a:p>
            <a:pPr marL="0" indent="0" algn="l">
              <a:buNone/>
            </a:pPr>
            <a:r>
              <a:rPr lang="en-US" dirty="0" smtClean="0"/>
              <a:t>Alkane </a:t>
            </a:r>
            <a:r>
              <a:rPr lang="en-US" dirty="0"/>
              <a:t>+ oxygen </a:t>
            </a:r>
            <a:r>
              <a:rPr lang="en-US" dirty="0" smtClean="0"/>
              <a:t>       </a:t>
            </a:r>
            <a:r>
              <a:rPr lang="en-US" b="1" dirty="0" smtClean="0"/>
              <a:t>carbon </a:t>
            </a:r>
            <a:r>
              <a:rPr lang="en-US" b="1" dirty="0"/>
              <a:t>dioxide </a:t>
            </a:r>
            <a:r>
              <a:rPr lang="en-US" dirty="0"/>
              <a:t>+ </a:t>
            </a:r>
            <a:r>
              <a:rPr lang="en-US" b="1" dirty="0"/>
              <a:t>water</a:t>
            </a:r>
          </a:p>
          <a:p>
            <a:pPr algn="l"/>
            <a:r>
              <a:rPr lang="en-US" b="1" dirty="0" err="1"/>
              <a:t>vapour</a:t>
            </a:r>
            <a:endParaRPr lang="en-US" b="1" dirty="0"/>
          </a:p>
          <a:p>
            <a:pPr marL="0" indent="0" algn="l">
              <a:buNone/>
            </a:pPr>
            <a:r>
              <a:rPr lang="en-US" dirty="0"/>
              <a:t>T</a:t>
            </a:r>
            <a:r>
              <a:rPr lang="en-US" dirty="0" smtClean="0"/>
              <a:t>he </a:t>
            </a:r>
            <a:r>
              <a:rPr lang="en-US" dirty="0"/>
              <a:t>reaction is </a:t>
            </a:r>
            <a:r>
              <a:rPr lang="en-US" b="1" dirty="0"/>
              <a:t>highly exothermic </a:t>
            </a:r>
            <a:r>
              <a:rPr lang="en-US" dirty="0"/>
              <a:t>and a large</a:t>
            </a:r>
          </a:p>
          <a:p>
            <a:pPr marL="0" indent="0" algn="l">
              <a:buNone/>
            </a:pPr>
            <a:r>
              <a:rPr lang="en-US" dirty="0"/>
              <a:t>amount of heat energy is released. </a:t>
            </a:r>
            <a:endParaRPr lang="en-US" dirty="0" smtClean="0"/>
          </a:p>
          <a:p>
            <a:pPr marL="0" indent="0" algn="l">
              <a:buNone/>
            </a:pPr>
            <a:r>
              <a:rPr lang="en-US" dirty="0" smtClean="0"/>
              <a:t>This </a:t>
            </a:r>
            <a:r>
              <a:rPr lang="en-US" dirty="0"/>
              <a:t>is </a:t>
            </a:r>
            <a:r>
              <a:rPr lang="en-US" dirty="0" smtClean="0"/>
              <a:t>why alkanes </a:t>
            </a:r>
            <a:r>
              <a:rPr lang="en-US" dirty="0"/>
              <a:t>make good fuels.</a:t>
            </a:r>
            <a:endParaRPr lang="ar-IQ" dirty="0"/>
          </a:p>
        </p:txBody>
      </p:sp>
      <p:cxnSp>
        <p:nvCxnSpPr>
          <p:cNvPr id="5" name="رابط كسهم مستقيم 4"/>
          <p:cNvCxnSpPr/>
          <p:nvPr/>
        </p:nvCxnSpPr>
        <p:spPr>
          <a:xfrm>
            <a:off x="4977604" y="3088960"/>
            <a:ext cx="36004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سهم إلى اليمين 6"/>
          <p:cNvSpPr/>
          <p:nvPr/>
        </p:nvSpPr>
        <p:spPr>
          <a:xfrm>
            <a:off x="4473548" y="2735985"/>
            <a:ext cx="504056"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Tree>
    <p:extLst>
      <p:ext uri="{BB962C8B-B14F-4D97-AF65-F5344CB8AC3E}">
        <p14:creationId xmlns:p14="http://schemas.microsoft.com/office/powerpoint/2010/main" val="121505316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عنصر نائب للمحتوى 3" descr="2.png"/>
          <p:cNvPicPr>
            <a:picLocks noGrp="1" noChangeAspect="1"/>
          </p:cNvPicPr>
          <p:nvPr>
            <p:ph idx="1"/>
          </p:nvPr>
        </p:nvPicPr>
        <p:blipFill>
          <a:blip r:embed="rId2" cstate="print"/>
          <a:stretch>
            <a:fillRect/>
          </a:stretch>
        </p:blipFill>
        <p:spPr>
          <a:xfrm>
            <a:off x="1524000" y="0"/>
            <a:ext cx="9144000" cy="6643710"/>
          </a:xfrm>
        </p:spPr>
      </p:pic>
    </p:spTree>
    <p:extLst>
      <p:ext uri="{BB962C8B-B14F-4D97-AF65-F5344CB8AC3E}">
        <p14:creationId xmlns:p14="http://schemas.microsoft.com/office/powerpoint/2010/main" val="79014489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838734" y="365125"/>
            <a:ext cx="8515066" cy="1325563"/>
          </a:xfrm>
        </p:spPr>
        <p:txBody>
          <a:bodyPr/>
          <a:lstStyle/>
          <a:p>
            <a:r>
              <a:rPr lang="en-US" dirty="0" smtClean="0">
                <a:solidFill>
                  <a:srgbClr val="FF0000"/>
                </a:solidFill>
              </a:rPr>
              <a:t>2-Halogenation Reactions            </a:t>
            </a:r>
            <a:endParaRPr lang="ar-IQ" dirty="0">
              <a:solidFill>
                <a:srgbClr val="FF0000"/>
              </a:solidFill>
            </a:endParaRPr>
          </a:p>
        </p:txBody>
      </p:sp>
      <p:sp>
        <p:nvSpPr>
          <p:cNvPr id="3" name="عنصر نائب للمحتوى 2"/>
          <p:cNvSpPr>
            <a:spLocks noGrp="1"/>
          </p:cNvSpPr>
          <p:nvPr>
            <p:ph idx="1"/>
          </p:nvPr>
        </p:nvSpPr>
        <p:spPr>
          <a:xfrm>
            <a:off x="1487606" y="2251881"/>
            <a:ext cx="9580728" cy="3874283"/>
          </a:xfrm>
        </p:spPr>
        <p:txBody>
          <a:bodyPr>
            <a:normAutofit/>
          </a:bodyPr>
          <a:lstStyle/>
          <a:p>
            <a:pPr marL="0" indent="0" algn="l">
              <a:buNone/>
            </a:pPr>
            <a:r>
              <a:rPr lang="en-US" dirty="0" smtClean="0"/>
              <a:t>Alkanes react with halogens(F</a:t>
            </a:r>
            <a:r>
              <a:rPr lang="en-US" sz="2000" dirty="0"/>
              <a:t>2</a:t>
            </a:r>
            <a:r>
              <a:rPr lang="en-US" dirty="0" smtClean="0"/>
              <a:t>,CL</a:t>
            </a:r>
            <a:r>
              <a:rPr lang="en-US" sz="2000" dirty="0"/>
              <a:t>2</a:t>
            </a:r>
            <a:r>
              <a:rPr lang="en-US" dirty="0" smtClean="0"/>
              <a:t>,Br</a:t>
            </a:r>
            <a:r>
              <a:rPr lang="en-US" sz="2000" dirty="0"/>
              <a:t>2</a:t>
            </a:r>
            <a:r>
              <a:rPr lang="en-US" dirty="0" smtClean="0"/>
              <a:t>,I</a:t>
            </a:r>
            <a:r>
              <a:rPr lang="en-US" sz="2000" dirty="0"/>
              <a:t>2</a:t>
            </a:r>
            <a:r>
              <a:rPr lang="en-US" dirty="0" smtClean="0"/>
              <a:t>)by a process called </a:t>
            </a:r>
            <a:r>
              <a:rPr lang="en-US" dirty="0"/>
              <a:t>substitution reaction </a:t>
            </a:r>
            <a:r>
              <a:rPr lang="en-US" dirty="0" smtClean="0"/>
              <a:t>in which a halogen atom substitutes for a hydrogen atom .This type of reaction is called </a:t>
            </a:r>
            <a:r>
              <a:rPr lang="en-US" dirty="0" err="1" smtClean="0"/>
              <a:t>halogenation,and</a:t>
            </a:r>
            <a:r>
              <a:rPr lang="en-US" dirty="0" smtClean="0"/>
              <a:t> the products are </a:t>
            </a:r>
            <a:r>
              <a:rPr lang="en-US" dirty="0" err="1" smtClean="0"/>
              <a:t>haloalkanes</a:t>
            </a:r>
            <a:r>
              <a:rPr lang="en-US" dirty="0" smtClean="0"/>
              <a:t>(alkyl halides).</a:t>
            </a:r>
          </a:p>
          <a:p>
            <a:pPr marL="0" indent="0" algn="l">
              <a:buNone/>
            </a:pPr>
            <a:r>
              <a:rPr lang="en-US" dirty="0" smtClean="0"/>
              <a:t> Reaction </a:t>
            </a:r>
            <a:r>
              <a:rPr lang="en-US" dirty="0"/>
              <a:t>is initiated by sunlight or U.V. light or by </a:t>
            </a:r>
            <a:r>
              <a:rPr lang="en-US" dirty="0" smtClean="0"/>
              <a:t>heating which provides </a:t>
            </a:r>
            <a:r>
              <a:rPr lang="en-US" dirty="0"/>
              <a:t>the energy to break the </a:t>
            </a:r>
            <a:r>
              <a:rPr lang="en-US" dirty="0" smtClean="0"/>
              <a:t>covalent bond </a:t>
            </a:r>
            <a:r>
              <a:rPr lang="en-US" dirty="0"/>
              <a:t>in the chlorine molecule to </a:t>
            </a:r>
            <a:r>
              <a:rPr lang="en-US" dirty="0" smtClean="0"/>
              <a:t>produce chlorine atoms.</a:t>
            </a:r>
            <a:endParaRPr lang="ar-IQ" dirty="0"/>
          </a:p>
        </p:txBody>
      </p:sp>
    </p:spTree>
    <p:extLst>
      <p:ext uri="{BB962C8B-B14F-4D97-AF65-F5344CB8AC3E}">
        <p14:creationId xmlns:p14="http://schemas.microsoft.com/office/powerpoint/2010/main" val="271714552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838200" y="365125"/>
            <a:ext cx="10515600" cy="890469"/>
          </a:xfrm>
        </p:spPr>
        <p:txBody>
          <a:bodyPr>
            <a:normAutofit/>
          </a:bodyPr>
          <a:lstStyle/>
          <a:p>
            <a:r>
              <a:rPr lang="en-US" sz="4000" dirty="0" err="1">
                <a:solidFill>
                  <a:srgbClr val="FF0000"/>
                </a:solidFill>
              </a:rPr>
              <a:t>Mechanizem</a:t>
            </a:r>
            <a:r>
              <a:rPr lang="en-US" sz="4000" dirty="0">
                <a:solidFill>
                  <a:srgbClr val="FF0000"/>
                </a:solidFill>
              </a:rPr>
              <a:t> of </a:t>
            </a:r>
            <a:r>
              <a:rPr lang="en-US" sz="4000" dirty="0" smtClean="0">
                <a:solidFill>
                  <a:srgbClr val="FF0000"/>
                </a:solidFill>
              </a:rPr>
              <a:t>halogenation            </a:t>
            </a:r>
            <a:endParaRPr lang="ar-IQ" sz="4000" dirty="0">
              <a:solidFill>
                <a:srgbClr val="FF0000"/>
              </a:solidFill>
            </a:endParaRPr>
          </a:p>
        </p:txBody>
      </p:sp>
      <p:sp>
        <p:nvSpPr>
          <p:cNvPr id="3" name="عنصر نائب للمحتوى 2"/>
          <p:cNvSpPr>
            <a:spLocks noGrp="1"/>
          </p:cNvSpPr>
          <p:nvPr>
            <p:ph idx="1"/>
          </p:nvPr>
        </p:nvSpPr>
        <p:spPr>
          <a:xfrm>
            <a:off x="1981200" y="1556792"/>
            <a:ext cx="8229600" cy="5112568"/>
          </a:xfrm>
        </p:spPr>
        <p:txBody>
          <a:bodyPr>
            <a:normAutofit/>
          </a:bodyPr>
          <a:lstStyle/>
          <a:p>
            <a:pPr marL="0" indent="0" algn="l">
              <a:buNone/>
            </a:pPr>
            <a:r>
              <a:rPr lang="en-US" dirty="0"/>
              <a:t>CI</a:t>
            </a:r>
            <a:r>
              <a:rPr lang="en-US" sz="2000" dirty="0"/>
              <a:t>2</a:t>
            </a:r>
            <a:r>
              <a:rPr lang="en-US" dirty="0"/>
              <a:t> molecule absorbs energy; bond breaks</a:t>
            </a:r>
          </a:p>
          <a:p>
            <a:pPr marL="0" indent="0" algn="l">
              <a:buNone/>
            </a:pPr>
            <a:r>
              <a:rPr lang="en-US" dirty="0" err="1" smtClean="0"/>
              <a:t>homolytically</a:t>
            </a:r>
            <a:r>
              <a:rPr lang="en-US" dirty="0" smtClean="0"/>
              <a:t> </a:t>
            </a:r>
            <a:r>
              <a:rPr lang="en-US" dirty="0"/>
              <a:t>to give chlorine free radicals</a:t>
            </a:r>
            <a:r>
              <a:rPr lang="en-US" dirty="0" smtClean="0"/>
              <a:t>.</a:t>
            </a:r>
          </a:p>
          <a:p>
            <a:pPr marL="0" indent="0" algn="l">
              <a:buNone/>
            </a:pPr>
            <a:endParaRPr lang="en-US" dirty="0" smtClean="0"/>
          </a:p>
          <a:p>
            <a:pPr marL="0" indent="0" algn="l">
              <a:buNone/>
            </a:pPr>
            <a:endParaRPr lang="en-US" dirty="0"/>
          </a:p>
          <a:p>
            <a:pPr marL="0" indent="0" algn="l">
              <a:buNone/>
            </a:pPr>
            <a:r>
              <a:rPr lang="en-US" dirty="0"/>
              <a:t>Chain Propagation step – Chlorine free radical is</a:t>
            </a:r>
          </a:p>
          <a:p>
            <a:pPr marL="0" indent="0" algn="l">
              <a:buNone/>
            </a:pPr>
            <a:r>
              <a:rPr lang="en-US" dirty="0"/>
              <a:t>highly reactive. It abstracts a H atom of CH4 and</a:t>
            </a:r>
          </a:p>
          <a:p>
            <a:pPr marL="0" indent="0" algn="l">
              <a:buNone/>
            </a:pPr>
            <a:r>
              <a:rPr lang="en-US" dirty="0"/>
              <a:t>forms Methyl free radical and HCI</a:t>
            </a:r>
            <a:r>
              <a:rPr lang="en-US" dirty="0" smtClean="0"/>
              <a:t>.</a:t>
            </a:r>
          </a:p>
          <a:p>
            <a:pPr marL="0" indent="0" algn="l">
              <a:buNone/>
            </a:pPr>
            <a:endParaRPr lang="ar-IQ" dirty="0"/>
          </a:p>
        </p:txBody>
      </p:sp>
      <p:pic>
        <p:nvPicPr>
          <p:cNvPr id="4" name="صورة 3"/>
          <p:cNvPicPr>
            <a:picLocks noChangeAspect="1"/>
          </p:cNvPicPr>
          <p:nvPr/>
        </p:nvPicPr>
        <p:blipFill>
          <a:blip r:embed="rId2"/>
          <a:stretch>
            <a:fillRect/>
          </a:stretch>
        </p:blipFill>
        <p:spPr>
          <a:xfrm>
            <a:off x="2711624" y="3174938"/>
            <a:ext cx="6120680" cy="508125"/>
          </a:xfrm>
          <a:prstGeom prst="rect">
            <a:avLst/>
          </a:prstGeom>
        </p:spPr>
      </p:pic>
      <p:pic>
        <p:nvPicPr>
          <p:cNvPr id="5" name="صورة 4"/>
          <p:cNvPicPr>
            <a:picLocks noChangeAspect="1"/>
          </p:cNvPicPr>
          <p:nvPr/>
        </p:nvPicPr>
        <p:blipFill>
          <a:blip r:embed="rId3"/>
          <a:stretch>
            <a:fillRect/>
          </a:stretch>
        </p:blipFill>
        <p:spPr>
          <a:xfrm>
            <a:off x="2711624" y="5805264"/>
            <a:ext cx="6336704" cy="432048"/>
          </a:xfrm>
          <a:prstGeom prst="rect">
            <a:avLst/>
          </a:prstGeom>
        </p:spPr>
      </p:pic>
    </p:spTree>
    <p:extLst>
      <p:ext uri="{BB962C8B-B14F-4D97-AF65-F5344CB8AC3E}">
        <p14:creationId xmlns:p14="http://schemas.microsoft.com/office/powerpoint/2010/main" val="9396929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dirty="0" smtClean="0">
                <a:solidFill>
                  <a:srgbClr val="FF0000"/>
                </a:solidFill>
              </a:rPr>
              <a:t>Learning objectives                               </a:t>
            </a:r>
            <a:endParaRPr lang="ar-IQ" dirty="0">
              <a:solidFill>
                <a:srgbClr val="FF0000"/>
              </a:solidFill>
            </a:endParaRPr>
          </a:p>
        </p:txBody>
      </p:sp>
      <p:sp>
        <p:nvSpPr>
          <p:cNvPr id="3" name="عنصر نائب للمحتوى 2"/>
          <p:cNvSpPr>
            <a:spLocks noGrp="1"/>
          </p:cNvSpPr>
          <p:nvPr>
            <p:ph idx="1"/>
          </p:nvPr>
        </p:nvSpPr>
        <p:spPr/>
        <p:txBody>
          <a:bodyPr/>
          <a:lstStyle/>
          <a:p>
            <a:pPr lvl="0" algn="l">
              <a:buNone/>
            </a:pPr>
            <a:r>
              <a:rPr lang="en-US" dirty="0" smtClean="0"/>
              <a:t>1-Define of Hydrocarbons.</a:t>
            </a:r>
          </a:p>
          <a:p>
            <a:pPr algn="l">
              <a:buNone/>
            </a:pPr>
            <a:r>
              <a:rPr lang="en-US" dirty="0" smtClean="0"/>
              <a:t>2-General classification of hydrocarbons</a:t>
            </a:r>
          </a:p>
          <a:p>
            <a:pPr algn="l">
              <a:buNone/>
            </a:pPr>
            <a:r>
              <a:rPr lang="en-US" dirty="0" smtClean="0"/>
              <a:t>3-Alkanes (</a:t>
            </a:r>
            <a:r>
              <a:rPr lang="en-US" dirty="0" err="1" smtClean="0"/>
              <a:t>paraffins</a:t>
            </a:r>
            <a:r>
              <a:rPr lang="en-US" dirty="0" smtClean="0"/>
              <a:t>)</a:t>
            </a:r>
          </a:p>
          <a:p>
            <a:pPr algn="l">
              <a:buNone/>
            </a:pPr>
            <a:r>
              <a:rPr lang="en-US" dirty="0" smtClean="0"/>
              <a:t>4- Nomenclature: IUPAC Rules of nomenclature</a:t>
            </a:r>
          </a:p>
          <a:p>
            <a:pPr algn="l">
              <a:buNone/>
            </a:pPr>
            <a:r>
              <a:rPr lang="en-US" dirty="0" smtClean="0"/>
              <a:t>5-Physical and chemical properties of alkanes</a:t>
            </a:r>
          </a:p>
          <a:p>
            <a:pPr algn="l">
              <a:buNone/>
            </a:pPr>
            <a:r>
              <a:rPr lang="en-US" dirty="0" smtClean="0"/>
              <a:t>6- </a:t>
            </a:r>
            <a:r>
              <a:rPr lang="en-US" dirty="0" err="1" smtClean="0"/>
              <a:t>Cyclo</a:t>
            </a:r>
            <a:r>
              <a:rPr lang="en-US" dirty="0" smtClean="0"/>
              <a:t> alkanes</a:t>
            </a:r>
          </a:p>
          <a:p>
            <a:pPr algn="l">
              <a:buNone/>
            </a:pPr>
            <a:r>
              <a:rPr lang="en-US" dirty="0" smtClean="0"/>
              <a:t> 7-Isomerism</a:t>
            </a:r>
            <a:endParaRPr lang="ar-IQ" dirty="0"/>
          </a:p>
        </p:txBody>
      </p:sp>
    </p:spTree>
    <p:extLst>
      <p:ext uri="{BB962C8B-B14F-4D97-AF65-F5344CB8AC3E}">
        <p14:creationId xmlns:p14="http://schemas.microsoft.com/office/powerpoint/2010/main" val="11370702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981200" y="260649"/>
            <a:ext cx="8229600" cy="5865515"/>
          </a:xfrm>
        </p:spPr>
        <p:txBody>
          <a:bodyPr/>
          <a:lstStyle/>
          <a:p>
            <a:pPr marL="0" indent="0" algn="l">
              <a:buNone/>
            </a:pPr>
            <a:r>
              <a:rPr lang="en-US" dirty="0"/>
              <a:t>Methyl free radical attacks chlorine to form </a:t>
            </a:r>
            <a:r>
              <a:rPr lang="en-US" dirty="0" smtClean="0"/>
              <a:t>CH3CI and </a:t>
            </a:r>
            <a:r>
              <a:rPr lang="en-US" dirty="0"/>
              <a:t>Chlorine free radical</a:t>
            </a:r>
            <a:r>
              <a:rPr lang="en-US" dirty="0" smtClean="0"/>
              <a:t>.</a:t>
            </a:r>
          </a:p>
          <a:p>
            <a:pPr marL="0" indent="0" algn="l">
              <a:buNone/>
            </a:pPr>
            <a:endParaRPr lang="en-US" dirty="0" smtClean="0"/>
          </a:p>
          <a:p>
            <a:pPr marL="0" indent="0" algn="l">
              <a:buNone/>
            </a:pPr>
            <a:endParaRPr lang="en-US" dirty="0"/>
          </a:p>
          <a:p>
            <a:pPr marL="0" indent="0" algn="l">
              <a:buNone/>
            </a:pPr>
            <a:endParaRPr lang="en-US" dirty="0" smtClean="0"/>
          </a:p>
          <a:p>
            <a:pPr marL="0" indent="0" algn="l">
              <a:buNone/>
            </a:pPr>
            <a:r>
              <a:rPr lang="en-US" dirty="0"/>
              <a:t>These steps are repeated many times. Overall</a:t>
            </a:r>
          </a:p>
          <a:p>
            <a:pPr marL="0" indent="0" algn="l">
              <a:buNone/>
            </a:pPr>
            <a:r>
              <a:rPr lang="en-US" dirty="0" smtClean="0"/>
              <a:t>reaction is.</a:t>
            </a:r>
          </a:p>
          <a:p>
            <a:pPr marL="0" indent="0" algn="l">
              <a:buNone/>
            </a:pPr>
            <a:endParaRPr lang="en-US" dirty="0" smtClean="0"/>
          </a:p>
          <a:p>
            <a:pPr marL="0" indent="0" algn="l">
              <a:buNone/>
            </a:pPr>
            <a:endParaRPr lang="en-US" dirty="0"/>
          </a:p>
          <a:p>
            <a:pPr marL="0" indent="0" algn="l">
              <a:buNone/>
            </a:pPr>
            <a:endParaRPr lang="ar-IQ" dirty="0"/>
          </a:p>
        </p:txBody>
      </p:sp>
      <p:pic>
        <p:nvPicPr>
          <p:cNvPr id="4" name="صورة 3"/>
          <p:cNvPicPr>
            <a:picLocks noChangeAspect="1"/>
          </p:cNvPicPr>
          <p:nvPr/>
        </p:nvPicPr>
        <p:blipFill>
          <a:blip r:embed="rId2"/>
          <a:stretch>
            <a:fillRect/>
          </a:stretch>
        </p:blipFill>
        <p:spPr>
          <a:xfrm>
            <a:off x="2783632" y="1772818"/>
            <a:ext cx="6264696" cy="648071"/>
          </a:xfrm>
          <a:prstGeom prst="rect">
            <a:avLst/>
          </a:prstGeom>
        </p:spPr>
      </p:pic>
      <p:pic>
        <p:nvPicPr>
          <p:cNvPr id="6" name="صورة 5"/>
          <p:cNvPicPr>
            <a:picLocks noChangeAspect="1"/>
          </p:cNvPicPr>
          <p:nvPr/>
        </p:nvPicPr>
        <p:blipFill>
          <a:blip r:embed="rId3"/>
          <a:stretch>
            <a:fillRect/>
          </a:stretch>
        </p:blipFill>
        <p:spPr>
          <a:xfrm>
            <a:off x="2783632" y="4797152"/>
            <a:ext cx="6264696" cy="576064"/>
          </a:xfrm>
          <a:prstGeom prst="rect">
            <a:avLst/>
          </a:prstGeom>
        </p:spPr>
      </p:pic>
    </p:spTree>
    <p:extLst>
      <p:ext uri="{BB962C8B-B14F-4D97-AF65-F5344CB8AC3E}">
        <p14:creationId xmlns:p14="http://schemas.microsoft.com/office/powerpoint/2010/main" val="403235221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250776" y="1453204"/>
            <a:ext cx="8229600" cy="5042190"/>
          </a:xfrm>
        </p:spPr>
        <p:txBody>
          <a:bodyPr/>
          <a:lstStyle/>
          <a:p>
            <a:pPr marL="0" indent="0" algn="l">
              <a:buNone/>
            </a:pPr>
            <a:r>
              <a:rPr lang="en-US" dirty="0"/>
              <a:t>Chain termination step – After some time, </a:t>
            </a:r>
            <a:r>
              <a:rPr lang="en-US" dirty="0" smtClean="0"/>
              <a:t>reaction stops </a:t>
            </a:r>
            <a:r>
              <a:rPr lang="en-US" dirty="0"/>
              <a:t>due to combination of free radicals</a:t>
            </a:r>
            <a:r>
              <a:rPr lang="en-US" dirty="0" smtClean="0"/>
              <a:t>.</a:t>
            </a:r>
          </a:p>
          <a:p>
            <a:pPr marL="0" indent="0" algn="l">
              <a:buNone/>
            </a:pPr>
            <a:endParaRPr lang="en-US" dirty="0"/>
          </a:p>
          <a:p>
            <a:pPr marL="0" indent="0" algn="l">
              <a:buNone/>
            </a:pPr>
            <a:endParaRPr lang="en-US" dirty="0" smtClean="0"/>
          </a:p>
          <a:p>
            <a:pPr marL="0" indent="0" algn="l">
              <a:buNone/>
            </a:pPr>
            <a:endParaRPr lang="en-US" dirty="0"/>
          </a:p>
          <a:p>
            <a:pPr marL="0" indent="0" algn="l">
              <a:buNone/>
            </a:pPr>
            <a:endParaRPr lang="en-US" dirty="0" smtClean="0"/>
          </a:p>
          <a:p>
            <a:pPr marL="0" indent="0" algn="l">
              <a:buNone/>
            </a:pPr>
            <a:endParaRPr lang="en-US" dirty="0" smtClean="0"/>
          </a:p>
          <a:p>
            <a:pPr marL="0" indent="0" algn="l">
              <a:buNone/>
            </a:pPr>
            <a:r>
              <a:rPr lang="en-US" dirty="0" smtClean="0"/>
              <a:t>May </a:t>
            </a:r>
            <a:r>
              <a:rPr lang="en-US" dirty="0"/>
              <a:t>further get chlorinated.</a:t>
            </a:r>
            <a:endParaRPr lang="en-US" dirty="0" smtClean="0"/>
          </a:p>
          <a:p>
            <a:pPr marL="0" indent="0" algn="l">
              <a:buNone/>
            </a:pPr>
            <a:endParaRPr lang="ar-IQ" dirty="0"/>
          </a:p>
        </p:txBody>
      </p:sp>
      <p:pic>
        <p:nvPicPr>
          <p:cNvPr id="4" name="صورة 3"/>
          <p:cNvPicPr>
            <a:picLocks noChangeAspect="1"/>
          </p:cNvPicPr>
          <p:nvPr/>
        </p:nvPicPr>
        <p:blipFill>
          <a:blip r:embed="rId2"/>
          <a:stretch>
            <a:fillRect/>
          </a:stretch>
        </p:blipFill>
        <p:spPr>
          <a:xfrm>
            <a:off x="2567608" y="2654110"/>
            <a:ext cx="6912768" cy="1999027"/>
          </a:xfrm>
          <a:prstGeom prst="rect">
            <a:avLst/>
          </a:prstGeom>
        </p:spPr>
      </p:pic>
    </p:spTree>
    <p:extLst>
      <p:ext uri="{BB962C8B-B14F-4D97-AF65-F5344CB8AC3E}">
        <p14:creationId xmlns:p14="http://schemas.microsoft.com/office/powerpoint/2010/main" val="422201642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en-US" altLang="ar-IQ" dirty="0" smtClean="0">
                <a:solidFill>
                  <a:srgbClr val="FF0000"/>
                </a:solidFill>
              </a:rPr>
              <a:t>Cycloalkanes</a:t>
            </a:r>
            <a:endParaRPr lang="ar-IQ" dirty="0">
              <a:solidFill>
                <a:srgbClr val="FF0000"/>
              </a:solidFill>
            </a:endParaRPr>
          </a:p>
        </p:txBody>
      </p:sp>
      <p:sp>
        <p:nvSpPr>
          <p:cNvPr id="3" name="عنصر نائب للمحتوى 2"/>
          <p:cNvSpPr>
            <a:spLocks noGrp="1"/>
          </p:cNvSpPr>
          <p:nvPr>
            <p:ph idx="1"/>
          </p:nvPr>
        </p:nvSpPr>
        <p:spPr/>
        <p:txBody>
          <a:bodyPr/>
          <a:lstStyle/>
          <a:p>
            <a:pPr marL="0" indent="0" algn="l">
              <a:spcBef>
                <a:spcPct val="50000"/>
              </a:spcBef>
              <a:buNone/>
            </a:pPr>
            <a:r>
              <a:rPr lang="en-US" dirty="0" smtClean="0"/>
              <a:t>Cycloalkanes </a:t>
            </a:r>
            <a:r>
              <a:rPr lang="en-US" dirty="0"/>
              <a:t>are saturated since all the carbon atoms that make up the ring are single bonded to other atoms. </a:t>
            </a:r>
            <a:endParaRPr lang="en-US" dirty="0" smtClean="0"/>
          </a:p>
          <a:p>
            <a:pPr marL="0" indent="0" algn="l">
              <a:spcBef>
                <a:spcPct val="50000"/>
              </a:spcBef>
              <a:buNone/>
            </a:pPr>
            <a:r>
              <a:rPr lang="en-US" dirty="0" smtClean="0"/>
              <a:t> </a:t>
            </a:r>
            <a:r>
              <a:rPr lang="en-US" dirty="0"/>
              <a:t>Because of the ring, a cycloalkane has two fewer hydrogens than an acyclic (noncyclic) alkane with the same number of carbons. </a:t>
            </a:r>
            <a:r>
              <a:rPr lang="en-US" dirty="0" smtClean="0"/>
              <a:t> </a:t>
            </a:r>
            <a:r>
              <a:rPr lang="en-US" dirty="0"/>
              <a:t>The general molecular formula for cycloalkanes is </a:t>
            </a:r>
            <a:r>
              <a:rPr lang="en-US" b="1" dirty="0" smtClean="0">
                <a:solidFill>
                  <a:srgbClr val="FF0000"/>
                </a:solidFill>
              </a:rPr>
              <a:t>CnH</a:t>
            </a:r>
            <a:r>
              <a:rPr lang="en-US" sz="1800" b="1" dirty="0" smtClean="0">
                <a:solidFill>
                  <a:srgbClr val="FF0000"/>
                </a:solidFill>
              </a:rPr>
              <a:t>2</a:t>
            </a:r>
            <a:r>
              <a:rPr lang="en-US" sz="3200" b="1" dirty="0" smtClean="0">
                <a:solidFill>
                  <a:srgbClr val="FF0000"/>
                </a:solidFill>
              </a:rPr>
              <a:t>n</a:t>
            </a:r>
            <a:endParaRPr lang="en-US" altLang="ar-IQ" b="1" dirty="0">
              <a:solidFill>
                <a:srgbClr val="FF0000"/>
              </a:solidFill>
            </a:endParaRPr>
          </a:p>
        </p:txBody>
      </p:sp>
      <p:pic>
        <p:nvPicPr>
          <p:cNvPr id="4"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7008" y="4335517"/>
            <a:ext cx="9695792" cy="1841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31392036"/>
      </p:ext>
    </p:extLst>
  </p:cSld>
  <p:clrMapOvr>
    <a:masterClrMapping/>
  </p:clrMapOvr>
  <mc:AlternateContent xmlns:mc="http://schemas.openxmlformats.org/markup-compatibility/2006" xmlns:p14="http://schemas.microsoft.com/office/powerpoint/2010/main">
    <mc:Choice Requires="p14">
      <p:transition spd="slow" p14:dur="2000" advTm="133404"/>
    </mc:Choice>
    <mc:Fallback xmlns="">
      <p:transition spd="slow" advTm="133404"/>
    </mc:Fallback>
  </mc:AlternateContent>
  <p:timing>
    <p:tnLst>
      <p:par>
        <p:cTn id="1" dur="indefinite" restart="never" nodeType="tmRoot"/>
      </p:par>
    </p:tnLst>
  </p:timing>
  <p:extLst mod="1"/>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024759" y="1266682"/>
            <a:ext cx="10152993" cy="5402131"/>
          </a:xfrm>
        </p:spPr>
        <p:txBody>
          <a:bodyPr>
            <a:normAutofit/>
          </a:bodyPr>
          <a:lstStyle/>
          <a:p>
            <a:pPr marL="0" indent="0" algn="l">
              <a:buNone/>
            </a:pPr>
            <a:r>
              <a:rPr lang="en-US" altLang="en-US" dirty="0" smtClean="0">
                <a:solidFill>
                  <a:srgbClr val="FF0000"/>
                </a:solidFill>
              </a:rPr>
              <a:t>Naming Cycloalkane</a:t>
            </a:r>
            <a:endParaRPr lang="en-US" altLang="ar-IQ" dirty="0" smtClean="0">
              <a:solidFill>
                <a:srgbClr val="FF0000"/>
              </a:solidFill>
            </a:endParaRPr>
          </a:p>
          <a:p>
            <a:pPr marL="0" indent="0" algn="l">
              <a:buNone/>
            </a:pPr>
            <a:r>
              <a:rPr lang="en-US" altLang="ar-IQ" dirty="0" smtClean="0"/>
              <a:t>1. Find </a:t>
            </a:r>
            <a:r>
              <a:rPr lang="en-US" altLang="ar-IQ" dirty="0"/>
              <a:t>the parent cycloalkane</a:t>
            </a:r>
            <a:r>
              <a:rPr lang="en-US" altLang="ar-IQ" dirty="0" smtClean="0"/>
              <a:t>.</a:t>
            </a:r>
          </a:p>
          <a:p>
            <a:pPr marL="0" indent="0">
              <a:buNone/>
            </a:pPr>
            <a:endParaRPr lang="en-US" dirty="0"/>
          </a:p>
          <a:p>
            <a:pPr marL="0" indent="0">
              <a:buNone/>
            </a:pPr>
            <a:endParaRPr lang="en-US" dirty="0" smtClean="0"/>
          </a:p>
          <a:p>
            <a:endParaRPr lang="en-US" dirty="0"/>
          </a:p>
          <a:p>
            <a:pPr marL="0" indent="0" algn="l">
              <a:buNone/>
            </a:pPr>
            <a:endParaRPr lang="en-US" altLang="ar-IQ" dirty="0"/>
          </a:p>
          <a:p>
            <a:pPr marL="0" indent="0" algn="l">
              <a:buNone/>
            </a:pPr>
            <a:r>
              <a:rPr lang="en-US" altLang="ar-IQ" dirty="0" smtClean="0"/>
              <a:t>2</a:t>
            </a:r>
            <a:r>
              <a:rPr lang="en-US" altLang="ar-IQ" dirty="0"/>
              <a:t>. Name and number the substituents. No number is needed to indicate the location of a single substituent.</a:t>
            </a:r>
          </a:p>
          <a:p>
            <a:pPr marL="0" indent="0">
              <a:buNone/>
            </a:pPr>
            <a:endParaRPr lang="ar-IQ" dirty="0"/>
          </a:p>
        </p:txBody>
      </p:sp>
      <p:pic>
        <p:nvPicPr>
          <p:cNvPr id="4" name="Picture 9" descr="0017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84563" y="2320974"/>
            <a:ext cx="3244754" cy="870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descr="0017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91745" y="5484324"/>
            <a:ext cx="5138381" cy="824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54450695"/>
      </p:ext>
    </p:extLst>
  </p:cSld>
  <p:clrMapOvr>
    <a:masterClrMapping/>
  </p:clrMapOvr>
  <mc:AlternateContent xmlns:mc="http://schemas.openxmlformats.org/markup-compatibility/2006" xmlns:p14="http://schemas.microsoft.com/office/powerpoint/2010/main">
    <mc:Choice Requires="p14">
      <p:transition spd="slow" p14:dur="2000" advTm="331029"/>
    </mc:Choice>
    <mc:Fallback xmlns="">
      <p:transition spd="slow" advTm="331029"/>
    </mc:Fallback>
  </mc:AlternateContent>
  <p:timing>
    <p:tnLst>
      <p:par>
        <p:cTn id="1" dur="indefinite" restart="never" nodeType="tmRoot"/>
      </p:par>
    </p:tnLst>
  </p:timing>
  <p:extLst mod="1"/>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152650" y="1338335"/>
            <a:ext cx="7886700" cy="4151639"/>
          </a:xfrm>
        </p:spPr>
        <p:txBody>
          <a:bodyPr/>
          <a:lstStyle/>
          <a:p>
            <a:pPr marL="0" indent="0" algn="l">
              <a:spcBef>
                <a:spcPct val="25000"/>
              </a:spcBef>
              <a:buNone/>
            </a:pPr>
            <a:r>
              <a:rPr lang="en-US" altLang="ar-IQ" dirty="0" smtClean="0"/>
              <a:t>3-For </a:t>
            </a:r>
            <a:r>
              <a:rPr lang="en-US" altLang="ar-IQ" dirty="0"/>
              <a:t>rings with more than one substituent, begin numbering at one substituent and proceed around the ring to give the second substituent </a:t>
            </a:r>
            <a:r>
              <a:rPr lang="en-US" altLang="ar-IQ" dirty="0" smtClean="0"/>
              <a:t>the </a:t>
            </a:r>
            <a:r>
              <a:rPr lang="en-US" altLang="ar-IQ" dirty="0"/>
              <a:t>lowest number</a:t>
            </a:r>
            <a:r>
              <a:rPr lang="en-US" altLang="ar-IQ" dirty="0" smtClean="0"/>
              <a:t>.</a:t>
            </a:r>
          </a:p>
          <a:p>
            <a:pPr marL="0" indent="0" algn="l">
              <a:spcBef>
                <a:spcPct val="25000"/>
              </a:spcBef>
              <a:buNone/>
            </a:pPr>
            <a:endParaRPr lang="en-US" altLang="ar-IQ" dirty="0"/>
          </a:p>
          <a:p>
            <a:pPr marL="0" indent="0" algn="l">
              <a:spcBef>
                <a:spcPct val="25000"/>
              </a:spcBef>
              <a:buNone/>
            </a:pPr>
            <a:endParaRPr lang="en-US" altLang="ar-IQ" dirty="0" smtClean="0"/>
          </a:p>
          <a:p>
            <a:pPr marL="0" indent="0" algn="l">
              <a:spcBef>
                <a:spcPct val="25000"/>
              </a:spcBef>
              <a:buNone/>
            </a:pPr>
            <a:endParaRPr lang="en-US" altLang="ar-IQ" dirty="0"/>
          </a:p>
        </p:txBody>
      </p:sp>
      <p:pic>
        <p:nvPicPr>
          <p:cNvPr id="4" name="Picture 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8083" y="3259152"/>
            <a:ext cx="9065172" cy="2936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73701237"/>
      </p:ext>
    </p:extLst>
  </p:cSld>
  <p:clrMapOvr>
    <a:masterClrMapping/>
  </p:clrMapOvr>
  <mc:AlternateContent xmlns:mc="http://schemas.openxmlformats.org/markup-compatibility/2006" xmlns:p14="http://schemas.microsoft.com/office/powerpoint/2010/main">
    <mc:Choice Requires="p14">
      <p:transition spd="slow" p14:dur="2000" advTm="126960"/>
    </mc:Choice>
    <mc:Fallback xmlns="">
      <p:transition spd="slow" advTm="126960"/>
    </mc:Fallback>
  </mc:AlternateContent>
  <p:timing>
    <p:tnLst>
      <p:par>
        <p:cTn id="1" dur="indefinite" restart="never" nodeType="tmRoot"/>
      </p:par>
    </p:tnLst>
  </p:timing>
  <p:extLst mod="1"/>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sz="3600" dirty="0">
                <a:solidFill>
                  <a:srgbClr val="FF0000"/>
                </a:solidFill>
              </a:rPr>
              <a:t> Isomerism</a:t>
            </a:r>
            <a:r>
              <a:rPr lang="en-US" dirty="0" smtClean="0"/>
              <a:t>                                </a:t>
            </a:r>
            <a:endParaRPr lang="ar-IQ" dirty="0"/>
          </a:p>
        </p:txBody>
      </p:sp>
      <p:sp>
        <p:nvSpPr>
          <p:cNvPr id="3" name="عنصر نائب للمحتوى 2"/>
          <p:cNvSpPr>
            <a:spLocks noGrp="1"/>
          </p:cNvSpPr>
          <p:nvPr>
            <p:ph idx="1"/>
          </p:nvPr>
        </p:nvSpPr>
        <p:spPr>
          <a:xfrm>
            <a:off x="1847528" y="1417638"/>
            <a:ext cx="8208912" cy="4531642"/>
          </a:xfrm>
        </p:spPr>
        <p:txBody>
          <a:bodyPr>
            <a:normAutofit/>
          </a:bodyPr>
          <a:lstStyle/>
          <a:p>
            <a:pPr marL="0" indent="0" algn="l">
              <a:buNone/>
            </a:pPr>
            <a:r>
              <a:rPr lang="en-US" dirty="0"/>
              <a:t>What is Isomerism</a:t>
            </a:r>
            <a:r>
              <a:rPr lang="en-US" dirty="0" smtClean="0"/>
              <a:t>?</a:t>
            </a:r>
            <a:r>
              <a:rPr lang="ar-IQ" dirty="0" smtClean="0"/>
              <a:t>   </a:t>
            </a:r>
            <a:endParaRPr lang="en-US" dirty="0"/>
          </a:p>
          <a:p>
            <a:pPr marL="0" indent="0" algn="l">
              <a:buNone/>
            </a:pPr>
            <a:r>
              <a:rPr lang="en-US" dirty="0"/>
              <a:t>The organic compounds having the same </a:t>
            </a:r>
            <a:r>
              <a:rPr lang="en-US" dirty="0" smtClean="0"/>
              <a:t>molecular formula </a:t>
            </a:r>
            <a:r>
              <a:rPr lang="en-US" dirty="0"/>
              <a:t>but different structures are known as </a:t>
            </a:r>
            <a:r>
              <a:rPr lang="en-US" dirty="0" smtClean="0"/>
              <a:t>Isomers. This </a:t>
            </a:r>
            <a:r>
              <a:rPr lang="en-US" dirty="0"/>
              <a:t>phenomenon is known as Isomerism.</a:t>
            </a:r>
          </a:p>
          <a:p>
            <a:pPr marL="0" indent="0" algn="l">
              <a:buNone/>
            </a:pPr>
            <a:r>
              <a:rPr lang="en-US" dirty="0"/>
              <a:t>In other words, the organic compounds having </a:t>
            </a:r>
            <a:r>
              <a:rPr lang="en-US" dirty="0" smtClean="0"/>
              <a:t>the</a:t>
            </a:r>
            <a:r>
              <a:rPr lang="en-US" dirty="0"/>
              <a:t> </a:t>
            </a:r>
            <a:r>
              <a:rPr lang="en-US" dirty="0" smtClean="0"/>
              <a:t>same </a:t>
            </a:r>
            <a:r>
              <a:rPr lang="en-US" dirty="0"/>
              <a:t>molecular formula but different arrangements </a:t>
            </a:r>
            <a:r>
              <a:rPr lang="en-US" dirty="0" smtClean="0"/>
              <a:t>of carbon </a:t>
            </a:r>
            <a:r>
              <a:rPr lang="en-US" dirty="0"/>
              <a:t>atoms in them, are known as Isomers.</a:t>
            </a:r>
            <a:endParaRPr lang="en-US" dirty="0">
              <a:solidFill>
                <a:srgbClr val="FF0000"/>
              </a:solidFill>
            </a:endParaRPr>
          </a:p>
        </p:txBody>
      </p:sp>
    </p:spTree>
    <p:extLst>
      <p:ext uri="{BB962C8B-B14F-4D97-AF65-F5344CB8AC3E}">
        <p14:creationId xmlns:p14="http://schemas.microsoft.com/office/powerpoint/2010/main" val="3219180138"/>
      </p:ext>
    </p:extLst>
  </p:cSld>
  <p:clrMapOvr>
    <a:masterClrMapping/>
  </p:clrMapOvr>
  <mc:AlternateContent xmlns:mc="http://schemas.openxmlformats.org/markup-compatibility/2006" xmlns:p14="http://schemas.microsoft.com/office/powerpoint/2010/main">
    <mc:Choice Requires="p14">
      <p:transition spd="slow" p14:dur="2000" advTm="69449"/>
    </mc:Choice>
    <mc:Fallback xmlns="">
      <p:transition spd="slow" advTm="69449"/>
    </mc:Fallback>
  </mc:AlternateContent>
  <p:timing>
    <p:tnLst>
      <p:par>
        <p:cTn id="1" dur="indefinite" restart="never" nodeType="tmRoot"/>
      </p:par>
    </p:tnLst>
  </p:timing>
  <p:extLst mod="1"/>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solidFill>
                  <a:srgbClr val="FF0000"/>
                </a:solidFill>
              </a:rPr>
              <a:t>Classification of isomerism</a:t>
            </a:r>
            <a:r>
              <a:rPr lang="en-US" dirty="0" smtClean="0"/>
              <a:t>            </a:t>
            </a:r>
            <a:endParaRPr lang="ar-IQ" dirty="0"/>
          </a:p>
        </p:txBody>
      </p:sp>
      <p:pic>
        <p:nvPicPr>
          <p:cNvPr id="5" name="عنصر نائب للمحتوى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78291" y="2259559"/>
            <a:ext cx="7175311" cy="3152633"/>
          </a:xfrm>
        </p:spPr>
      </p:pic>
    </p:spTree>
    <p:extLst>
      <p:ext uri="{BB962C8B-B14F-4D97-AF65-F5344CB8AC3E}">
        <p14:creationId xmlns:p14="http://schemas.microsoft.com/office/powerpoint/2010/main" val="559023832"/>
      </p:ext>
    </p:extLst>
  </p:cSld>
  <p:clrMapOvr>
    <a:masterClrMapping/>
  </p:clrMapOvr>
  <mc:AlternateContent xmlns:mc="http://schemas.openxmlformats.org/markup-compatibility/2006" xmlns:p14="http://schemas.microsoft.com/office/powerpoint/2010/main">
    <mc:Choice Requires="p14">
      <p:transition spd="slow" p14:dur="2000" advTm="61137"/>
    </mc:Choice>
    <mc:Fallback xmlns="">
      <p:transition spd="slow" advTm="61137"/>
    </mc:Fallback>
  </mc:AlternateContent>
  <p:timing>
    <p:tnLst>
      <p:par>
        <p:cTn id="1" dur="indefinite" restart="never" nodeType="tmRoot"/>
      </p:par>
    </p:tnLst>
  </p:timing>
  <p:extLst mod="1"/>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152650" y="1131095"/>
            <a:ext cx="7886700" cy="555258"/>
          </a:xfrm>
        </p:spPr>
        <p:txBody>
          <a:bodyPr>
            <a:normAutofit fontScale="90000"/>
          </a:bodyPr>
          <a:lstStyle/>
          <a:p>
            <a:r>
              <a:rPr lang="en-US" dirty="0" smtClean="0"/>
              <a:t/>
            </a:r>
            <a:br>
              <a:rPr lang="en-US" dirty="0" smtClean="0"/>
            </a:br>
            <a:r>
              <a:rPr lang="en-US" b="1" dirty="0" smtClean="0">
                <a:solidFill>
                  <a:srgbClr val="FF0000"/>
                </a:solidFill>
              </a:rPr>
              <a:t>1</a:t>
            </a:r>
            <a:r>
              <a:rPr lang="en-US" b="1" dirty="0">
                <a:solidFill>
                  <a:srgbClr val="FF0000"/>
                </a:solidFill>
              </a:rPr>
              <a:t>. CHAIN </a:t>
            </a:r>
            <a:r>
              <a:rPr lang="en-US" b="1" dirty="0" smtClean="0">
                <a:solidFill>
                  <a:srgbClr val="FF0000"/>
                </a:solidFill>
              </a:rPr>
              <a:t>ISOMERISM  </a:t>
            </a:r>
            <a:r>
              <a:rPr lang="en-US" dirty="0" smtClean="0"/>
              <a:t>                </a:t>
            </a:r>
            <a:r>
              <a:rPr lang="en-US" dirty="0"/>
              <a:t/>
            </a:r>
            <a:br>
              <a:rPr lang="en-US" dirty="0"/>
            </a:br>
            <a:endParaRPr lang="ar-IQ" dirty="0"/>
          </a:p>
        </p:txBody>
      </p:sp>
      <p:sp>
        <p:nvSpPr>
          <p:cNvPr id="3" name="عنصر نائب للمحتوى 2"/>
          <p:cNvSpPr>
            <a:spLocks noGrp="1"/>
          </p:cNvSpPr>
          <p:nvPr>
            <p:ph idx="1"/>
          </p:nvPr>
        </p:nvSpPr>
        <p:spPr/>
        <p:txBody>
          <a:bodyPr/>
          <a:lstStyle/>
          <a:p>
            <a:pPr marL="0" indent="0" algn="l">
              <a:buNone/>
            </a:pPr>
            <a:r>
              <a:rPr lang="en-US" dirty="0" smtClean="0"/>
              <a:t>The </a:t>
            </a:r>
            <a:r>
              <a:rPr lang="en-US" dirty="0"/>
              <a:t>same molecular formula represents two or </a:t>
            </a:r>
            <a:r>
              <a:rPr lang="en-US" dirty="0" smtClean="0"/>
              <a:t>more compounds</a:t>
            </a:r>
            <a:r>
              <a:rPr lang="en-US" dirty="0"/>
              <a:t>.</a:t>
            </a:r>
          </a:p>
          <a:p>
            <a:pPr marL="0" indent="0" algn="l">
              <a:buNone/>
            </a:pPr>
            <a:r>
              <a:rPr lang="en-US" dirty="0" smtClean="0"/>
              <a:t> </a:t>
            </a:r>
            <a:r>
              <a:rPr lang="en-US" dirty="0"/>
              <a:t>It differs in the nature of carbon chain(straight or branched)</a:t>
            </a:r>
          </a:p>
          <a:p>
            <a:pPr marL="0" indent="0" algn="l">
              <a:buNone/>
            </a:pPr>
            <a:r>
              <a:rPr lang="en-US" dirty="0" smtClean="0"/>
              <a:t> </a:t>
            </a:r>
            <a:r>
              <a:rPr lang="en-US" dirty="0"/>
              <a:t>Example, C4H10 (Butane) has two isomers namely butane and </a:t>
            </a:r>
            <a:r>
              <a:rPr lang="en-US" dirty="0" smtClean="0"/>
              <a:t>2-methylpropane.</a:t>
            </a:r>
          </a:p>
          <a:p>
            <a:pPr marL="0" indent="0" algn="l">
              <a:buNone/>
            </a:pPr>
            <a:endParaRPr lang="ar-IQ" dirty="0"/>
          </a:p>
        </p:txBody>
      </p:sp>
      <p:pic>
        <p:nvPicPr>
          <p:cNvPr id="4" name="صورة 3" descr="4.png"/>
          <p:cNvPicPr>
            <a:picLocks noChangeAspect="1"/>
          </p:cNvPicPr>
          <p:nvPr/>
        </p:nvPicPr>
        <p:blipFill>
          <a:blip r:embed="rId2"/>
          <a:stretch>
            <a:fillRect/>
          </a:stretch>
        </p:blipFill>
        <p:spPr>
          <a:xfrm>
            <a:off x="1592317" y="4445876"/>
            <a:ext cx="8447033" cy="1935452"/>
          </a:xfrm>
          <a:prstGeom prst="rect">
            <a:avLst/>
          </a:prstGeom>
        </p:spPr>
      </p:pic>
    </p:spTree>
    <p:extLst>
      <p:ext uri="{BB962C8B-B14F-4D97-AF65-F5344CB8AC3E}">
        <p14:creationId xmlns:p14="http://schemas.microsoft.com/office/powerpoint/2010/main" val="2966088981"/>
      </p:ext>
    </p:extLst>
  </p:cSld>
  <p:clrMapOvr>
    <a:masterClrMapping/>
  </p:clrMapOvr>
  <mc:AlternateContent xmlns:mc="http://schemas.openxmlformats.org/markup-compatibility/2006" xmlns:p14="http://schemas.microsoft.com/office/powerpoint/2010/main">
    <mc:Choice Requires="p14">
      <p:transition spd="slow" p14:dur="2000" advTm="79899"/>
    </mc:Choice>
    <mc:Fallback xmlns="">
      <p:transition spd="slow" advTm="79899"/>
    </mc:Fallback>
  </mc:AlternateContent>
  <p:timing>
    <p:tnLst>
      <p:par>
        <p:cTn id="1" dur="indefinite" restart="never" nodeType="tmRoot"/>
      </p:par>
    </p:tnLst>
  </p:timing>
  <p:extLst mod="1"/>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dirty="0">
                <a:solidFill>
                  <a:srgbClr val="FF0000"/>
                </a:solidFill>
              </a:rPr>
              <a:t>2. POSITIONAL </a:t>
            </a:r>
            <a:r>
              <a:rPr lang="en-US" b="1" dirty="0" smtClean="0">
                <a:solidFill>
                  <a:srgbClr val="FF0000"/>
                </a:solidFill>
              </a:rPr>
              <a:t>ISOMERISM</a:t>
            </a:r>
            <a:r>
              <a:rPr lang="en-US" dirty="0" smtClean="0"/>
              <a:t>            </a:t>
            </a:r>
            <a:endParaRPr lang="ar-IQ" dirty="0"/>
          </a:p>
        </p:txBody>
      </p:sp>
      <p:sp>
        <p:nvSpPr>
          <p:cNvPr id="3" name="عنصر نائب للمحتوى 2"/>
          <p:cNvSpPr>
            <a:spLocks noGrp="1"/>
          </p:cNvSpPr>
          <p:nvPr>
            <p:ph idx="1"/>
          </p:nvPr>
        </p:nvSpPr>
        <p:spPr/>
        <p:txBody>
          <a:bodyPr/>
          <a:lstStyle/>
          <a:p>
            <a:pPr marL="0" indent="0" algn="l">
              <a:buNone/>
            </a:pPr>
            <a:r>
              <a:rPr lang="en-US" dirty="0"/>
              <a:t>It differs in the position of the same functional </a:t>
            </a:r>
            <a:r>
              <a:rPr lang="en-US" dirty="0" smtClean="0"/>
              <a:t>group</a:t>
            </a:r>
          </a:p>
          <a:p>
            <a:pPr marL="0" indent="0" algn="l">
              <a:buNone/>
            </a:pPr>
            <a:r>
              <a:rPr lang="en-US" dirty="0" smtClean="0"/>
              <a:t> </a:t>
            </a:r>
            <a:r>
              <a:rPr lang="en-US" dirty="0"/>
              <a:t>the basic carbon skeleton remains unchanged, but important groups are moved around on that skeleton.</a:t>
            </a:r>
          </a:p>
          <a:p>
            <a:pPr marL="0" indent="0" algn="l">
              <a:buNone/>
            </a:pPr>
            <a:endParaRPr lang="en-US" dirty="0"/>
          </a:p>
          <a:p>
            <a:pPr marL="0" indent="0" algn="l">
              <a:buNone/>
            </a:pPr>
            <a:r>
              <a:rPr lang="en-US" dirty="0" smtClean="0"/>
              <a:t> </a:t>
            </a:r>
            <a:endParaRPr lang="ar-IQ" dirty="0"/>
          </a:p>
        </p:txBody>
      </p:sp>
      <p:pic>
        <p:nvPicPr>
          <p:cNvPr id="4" name="صورة 3" descr="3.png"/>
          <p:cNvPicPr>
            <a:picLocks noChangeAspect="1"/>
          </p:cNvPicPr>
          <p:nvPr/>
        </p:nvPicPr>
        <p:blipFill>
          <a:blip r:embed="rId2"/>
          <a:stretch>
            <a:fillRect/>
          </a:stretch>
        </p:blipFill>
        <p:spPr>
          <a:xfrm>
            <a:off x="1387366" y="4437112"/>
            <a:ext cx="9538137" cy="1689051"/>
          </a:xfrm>
          <a:prstGeom prst="rect">
            <a:avLst/>
          </a:prstGeom>
        </p:spPr>
      </p:pic>
    </p:spTree>
    <p:extLst>
      <p:ext uri="{BB962C8B-B14F-4D97-AF65-F5344CB8AC3E}">
        <p14:creationId xmlns:p14="http://schemas.microsoft.com/office/powerpoint/2010/main" val="1384654236"/>
      </p:ext>
    </p:extLst>
  </p:cSld>
  <p:clrMapOvr>
    <a:masterClrMapping/>
  </p:clrMapOvr>
  <mc:AlternateContent xmlns:mc="http://schemas.openxmlformats.org/markup-compatibility/2006" xmlns:p14="http://schemas.microsoft.com/office/powerpoint/2010/main">
    <mc:Choice Requires="p14">
      <p:transition spd="slow" p14:dur="2000" advTm="111025"/>
    </mc:Choice>
    <mc:Fallback xmlns="">
      <p:transition spd="slow" advTm="111025"/>
    </mc:Fallback>
  </mc:AlternateContent>
  <p:timing>
    <p:tnLst>
      <p:par>
        <p:cTn id="1" dur="indefinite" restart="never" nodeType="tmRoot"/>
      </p:par>
    </p:tnLst>
  </p:timing>
  <p:extLst mod="1"/>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en-US" b="1" dirty="0">
                <a:solidFill>
                  <a:srgbClr val="FF0000"/>
                </a:solidFill>
              </a:rPr>
              <a:t>3. FUNCTIONAL ISOMERISM</a:t>
            </a:r>
            <a:endParaRPr lang="ar-IQ" b="1" dirty="0">
              <a:solidFill>
                <a:srgbClr val="FF0000"/>
              </a:solidFill>
            </a:endParaRPr>
          </a:p>
        </p:txBody>
      </p:sp>
      <p:sp>
        <p:nvSpPr>
          <p:cNvPr id="3" name="عنصر نائب للمحتوى 2"/>
          <p:cNvSpPr>
            <a:spLocks noGrp="1"/>
          </p:cNvSpPr>
          <p:nvPr>
            <p:ph idx="1"/>
          </p:nvPr>
        </p:nvSpPr>
        <p:spPr/>
        <p:txBody>
          <a:bodyPr/>
          <a:lstStyle/>
          <a:p>
            <a:pPr marL="0" indent="0" algn="l">
              <a:buNone/>
            </a:pPr>
            <a:r>
              <a:rPr lang="en-US" dirty="0"/>
              <a:t>Are structural isomers that have the same molecular formula (that is, the same number of atoms of the same elements), but the atoms are connected in different ways so that the groupings are dissimilar. These groups of atoms are called  functional groups.</a:t>
            </a:r>
          </a:p>
          <a:p>
            <a:endParaRPr lang="ar-IQ" dirty="0"/>
          </a:p>
        </p:txBody>
      </p:sp>
      <p:pic>
        <p:nvPicPr>
          <p:cNvPr id="4" name="صورة 3" descr="5.png"/>
          <p:cNvPicPr>
            <a:picLocks noChangeAspect="1"/>
          </p:cNvPicPr>
          <p:nvPr/>
        </p:nvPicPr>
        <p:blipFill>
          <a:blip r:embed="rId2"/>
          <a:stretch>
            <a:fillRect/>
          </a:stretch>
        </p:blipFill>
        <p:spPr>
          <a:xfrm>
            <a:off x="1387366" y="4759847"/>
            <a:ext cx="9002110" cy="1545609"/>
          </a:xfrm>
          <a:prstGeom prst="rect">
            <a:avLst/>
          </a:prstGeom>
        </p:spPr>
      </p:pic>
    </p:spTree>
    <p:extLst>
      <p:ext uri="{BB962C8B-B14F-4D97-AF65-F5344CB8AC3E}">
        <p14:creationId xmlns:p14="http://schemas.microsoft.com/office/powerpoint/2010/main" val="2140526678"/>
      </p:ext>
    </p:extLst>
  </p:cSld>
  <p:clrMapOvr>
    <a:masterClrMapping/>
  </p:clrMapOvr>
  <mc:AlternateContent xmlns:mc="http://schemas.openxmlformats.org/markup-compatibility/2006" xmlns:p14="http://schemas.microsoft.com/office/powerpoint/2010/main">
    <mc:Choice Requires="p14">
      <p:transition spd="slow" p14:dur="2000" advTm="151923"/>
    </mc:Choice>
    <mc:Fallback xmlns="">
      <p:transition spd="slow" advTm="151923"/>
    </mc:Fallback>
  </mc:AlternateContent>
  <p:timing>
    <p:tnLst>
      <p:par>
        <p:cTn id="1" dur="indefinite" restart="never" nodeType="tmRoot"/>
      </p:par>
    </p:tnLst>
  </p:timing>
  <p:extLst mod="1"/>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en-US" dirty="0"/>
              <a:t/>
            </a:r>
            <a:br>
              <a:rPr lang="en-US" dirty="0"/>
            </a:br>
            <a:r>
              <a:rPr lang="en-US" dirty="0" smtClean="0">
                <a:solidFill>
                  <a:srgbClr val="FF0000"/>
                </a:solidFill>
                <a:effectLst>
                  <a:outerShdw blurRad="38100" dist="38100" dir="2700000" algn="tl">
                    <a:srgbClr val="000000"/>
                  </a:outerShdw>
                </a:effectLst>
              </a:rPr>
              <a:t>Hydrocarbon                                         </a:t>
            </a:r>
            <a:r>
              <a:rPr lang="en-US" dirty="0"/>
              <a:t/>
            </a:r>
            <a:br>
              <a:rPr lang="en-US" dirty="0"/>
            </a:br>
            <a:endParaRPr lang="ar-IQ" dirty="0"/>
          </a:p>
        </p:txBody>
      </p:sp>
      <p:sp>
        <p:nvSpPr>
          <p:cNvPr id="3" name="عنصر نائب للمحتوى 2"/>
          <p:cNvSpPr>
            <a:spLocks noGrp="1"/>
          </p:cNvSpPr>
          <p:nvPr>
            <p:ph idx="1"/>
          </p:nvPr>
        </p:nvSpPr>
        <p:spPr/>
        <p:txBody>
          <a:bodyPr/>
          <a:lstStyle/>
          <a:p>
            <a:pPr marL="0" indent="0" algn="l">
              <a:buNone/>
            </a:pPr>
            <a:r>
              <a:rPr lang="en-US" dirty="0" smtClean="0">
                <a:solidFill>
                  <a:schemeClr val="tx2"/>
                </a:solidFill>
              </a:rPr>
              <a:t>Hydrocarbons</a:t>
            </a:r>
            <a:r>
              <a:rPr lang="en-US" dirty="0" smtClean="0"/>
              <a:t> </a:t>
            </a:r>
            <a:r>
              <a:rPr lang="en-US" dirty="0" smtClean="0">
                <a:solidFill>
                  <a:srgbClr val="4A829D"/>
                </a:solidFill>
                <a:effectLst>
                  <a:outerShdw blurRad="38100" dist="38100" dir="2700000" algn="tl">
                    <a:srgbClr val="000000"/>
                  </a:outerShdw>
                </a:effectLst>
              </a:rPr>
              <a:t>:</a:t>
            </a:r>
            <a:r>
              <a:rPr lang="en-US" dirty="0" smtClean="0"/>
              <a:t> a compound composed of only carbon and hydrogen. (maybe Cl, Br, I)</a:t>
            </a:r>
            <a:endParaRPr lang="ar-IQ" dirty="0"/>
          </a:p>
        </p:txBody>
      </p:sp>
      <p:pic>
        <p:nvPicPr>
          <p:cNvPr id="5" name="صورة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79576" y="2940358"/>
            <a:ext cx="7931224" cy="3167757"/>
          </a:xfrm>
          <a:prstGeom prst="rect">
            <a:avLst/>
          </a:prstGeom>
        </p:spPr>
      </p:pic>
    </p:spTree>
    <p:extLst>
      <p:ext uri="{BB962C8B-B14F-4D97-AF65-F5344CB8AC3E}">
        <p14:creationId xmlns:p14="http://schemas.microsoft.com/office/powerpoint/2010/main" val="335193483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en-US" b="1" dirty="0" smtClean="0">
                <a:solidFill>
                  <a:srgbClr val="FF0000"/>
                </a:solidFill>
              </a:rPr>
              <a:t>     </a:t>
            </a:r>
            <a:r>
              <a:rPr lang="en-US" sz="2700" b="1" dirty="0">
                <a:solidFill>
                  <a:srgbClr val="FF0000"/>
                </a:solidFill>
              </a:rPr>
              <a:t>4. METAMERISM ISOMERISM </a:t>
            </a:r>
            <a:r>
              <a:rPr lang="en-US" b="1" dirty="0" smtClean="0">
                <a:solidFill>
                  <a:srgbClr val="FF0000"/>
                </a:solidFill>
              </a:rPr>
              <a:t>                       </a:t>
            </a:r>
            <a:r>
              <a:rPr lang="en-US" dirty="0" smtClean="0"/>
              <a:t>     </a:t>
            </a:r>
            <a:endParaRPr lang="ar-IQ" dirty="0"/>
          </a:p>
        </p:txBody>
      </p:sp>
      <p:sp>
        <p:nvSpPr>
          <p:cNvPr id="3" name="عنصر نائب للمحتوى 2"/>
          <p:cNvSpPr>
            <a:spLocks noGrp="1"/>
          </p:cNvSpPr>
          <p:nvPr>
            <p:ph idx="1"/>
          </p:nvPr>
        </p:nvSpPr>
        <p:spPr/>
        <p:txBody>
          <a:bodyPr>
            <a:normAutofit/>
          </a:bodyPr>
          <a:lstStyle/>
          <a:p>
            <a:pPr marL="0" indent="0" algn="l">
              <a:buNone/>
            </a:pPr>
            <a:r>
              <a:rPr lang="en-US" dirty="0"/>
              <a:t>It differs in the nature of the alkyl groups attached to the </a:t>
            </a:r>
            <a:r>
              <a:rPr lang="en-US" dirty="0" smtClean="0"/>
              <a:t>same</a:t>
            </a:r>
            <a:r>
              <a:rPr lang="en-US" dirty="0"/>
              <a:t> </a:t>
            </a:r>
            <a:r>
              <a:rPr lang="en-US" dirty="0" smtClean="0"/>
              <a:t>functional </a:t>
            </a:r>
            <a:r>
              <a:rPr lang="en-US" dirty="0"/>
              <a:t>group.</a:t>
            </a:r>
          </a:p>
          <a:p>
            <a:pPr marL="0" indent="0" algn="l">
              <a:buNone/>
            </a:pPr>
            <a:r>
              <a:rPr lang="en-US" dirty="0" smtClean="0"/>
              <a:t> </a:t>
            </a:r>
            <a:r>
              <a:rPr lang="en-US" dirty="0"/>
              <a:t>Example, Diethyl ether and Methyl propyl ether are </a:t>
            </a:r>
            <a:r>
              <a:rPr lang="en-US" dirty="0" err="1" smtClean="0"/>
              <a:t>metamerical</a:t>
            </a:r>
            <a:r>
              <a:rPr lang="en-US" dirty="0"/>
              <a:t> </a:t>
            </a:r>
            <a:r>
              <a:rPr lang="en-US" dirty="0" smtClean="0"/>
              <a:t>isomers.</a:t>
            </a:r>
          </a:p>
          <a:p>
            <a:pPr marL="0" indent="0" algn="l">
              <a:buNone/>
            </a:pPr>
            <a:endParaRPr lang="en-US" dirty="0"/>
          </a:p>
          <a:p>
            <a:pPr marL="0" indent="0" algn="l">
              <a:buNone/>
            </a:pPr>
            <a:endParaRPr lang="en-US" dirty="0" smtClean="0"/>
          </a:p>
          <a:p>
            <a:pPr marL="0" indent="0" algn="l">
              <a:buNone/>
            </a:pPr>
            <a:endParaRPr lang="en-US" dirty="0"/>
          </a:p>
          <a:p>
            <a:pPr marL="0" indent="0" algn="l">
              <a:buNone/>
            </a:pPr>
            <a:r>
              <a:rPr lang="en-US" dirty="0" smtClean="0"/>
              <a:t>                   Diethyl ether                                    Methyl propyl ether</a:t>
            </a:r>
            <a:r>
              <a:rPr lang="ar-IQ" dirty="0" smtClean="0"/>
              <a:t> </a:t>
            </a:r>
            <a:endParaRPr lang="en-US" dirty="0" smtClean="0"/>
          </a:p>
          <a:p>
            <a:pPr marL="0" indent="0" algn="l">
              <a:buNone/>
            </a:pPr>
            <a:endParaRPr lang="en-US" dirty="0"/>
          </a:p>
          <a:p>
            <a:pPr marL="0" indent="0" algn="l">
              <a:buNone/>
            </a:pPr>
            <a:endParaRPr lang="ar-IQ" dirty="0"/>
          </a:p>
        </p:txBody>
      </p:sp>
      <p:pic>
        <p:nvPicPr>
          <p:cNvPr id="4" name="صورة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79576" y="3789041"/>
            <a:ext cx="2808312" cy="1014672"/>
          </a:xfrm>
          <a:prstGeom prst="rect">
            <a:avLst/>
          </a:prstGeom>
        </p:spPr>
      </p:pic>
      <p:pic>
        <p:nvPicPr>
          <p:cNvPr id="5" name="صورة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07969" y="3645024"/>
            <a:ext cx="4104455" cy="1584176"/>
          </a:xfrm>
          <a:prstGeom prst="rect">
            <a:avLst/>
          </a:prstGeom>
        </p:spPr>
      </p:pic>
    </p:spTree>
    <p:extLst>
      <p:ext uri="{BB962C8B-B14F-4D97-AF65-F5344CB8AC3E}">
        <p14:creationId xmlns:p14="http://schemas.microsoft.com/office/powerpoint/2010/main" val="1047200670"/>
      </p:ext>
    </p:extLst>
  </p:cSld>
  <p:clrMapOvr>
    <a:masterClrMapping/>
  </p:clrMapOvr>
  <mc:AlternateContent xmlns:mc="http://schemas.openxmlformats.org/markup-compatibility/2006" xmlns:p14="http://schemas.microsoft.com/office/powerpoint/2010/main">
    <mc:Choice Requires="p14">
      <p:transition spd="slow" p14:dur="2000" advTm="130974"/>
    </mc:Choice>
    <mc:Fallback xmlns="">
      <p:transition spd="slow" advTm="130974"/>
    </mc:Fallback>
  </mc:AlternateContent>
  <p:timing>
    <p:tnLst>
      <p:par>
        <p:cTn id="1" dur="indefinite" restart="never" nodeType="tmRoot"/>
      </p:par>
    </p:tnLst>
  </p:timing>
  <p:extLst mod="1"/>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152650" y="1131095"/>
            <a:ext cx="7886700" cy="483607"/>
          </a:xfrm>
        </p:spPr>
        <p:txBody>
          <a:bodyPr>
            <a:normAutofit fontScale="90000"/>
          </a:bodyPr>
          <a:lstStyle/>
          <a:p>
            <a:r>
              <a:rPr lang="en-US" b="1" dirty="0">
                <a:solidFill>
                  <a:srgbClr val="FF0000"/>
                </a:solidFill>
              </a:rPr>
              <a:t>GEOMETRICAL </a:t>
            </a:r>
            <a:r>
              <a:rPr lang="en-US" b="1" dirty="0" smtClean="0">
                <a:solidFill>
                  <a:srgbClr val="FF0000"/>
                </a:solidFill>
              </a:rPr>
              <a:t>ISOMERISM</a:t>
            </a:r>
            <a:r>
              <a:rPr lang="en-US" dirty="0" smtClean="0"/>
              <a:t>            </a:t>
            </a:r>
            <a:endParaRPr lang="ar-IQ" dirty="0"/>
          </a:p>
        </p:txBody>
      </p:sp>
      <p:sp>
        <p:nvSpPr>
          <p:cNvPr id="3" name="عنصر نائب للمحتوى 2"/>
          <p:cNvSpPr>
            <a:spLocks noGrp="1"/>
          </p:cNvSpPr>
          <p:nvPr>
            <p:ph idx="1"/>
          </p:nvPr>
        </p:nvSpPr>
        <p:spPr>
          <a:xfrm>
            <a:off x="867103" y="1706825"/>
            <a:ext cx="10988566" cy="3054361"/>
          </a:xfrm>
        </p:spPr>
        <p:txBody>
          <a:bodyPr>
            <a:normAutofit/>
          </a:bodyPr>
          <a:lstStyle/>
          <a:p>
            <a:pPr marL="0" indent="0" algn="l">
              <a:buNone/>
            </a:pPr>
            <a:r>
              <a:rPr lang="en-US" dirty="0"/>
              <a:t>The same molecular formula represents two or more </a:t>
            </a:r>
            <a:r>
              <a:rPr lang="en-US" dirty="0" smtClean="0"/>
              <a:t>compounds</a:t>
            </a:r>
            <a:endParaRPr lang="en-US" dirty="0"/>
          </a:p>
          <a:p>
            <a:pPr marL="0" indent="0" algn="l">
              <a:buNone/>
            </a:pPr>
            <a:r>
              <a:rPr lang="en-US" dirty="0" smtClean="0"/>
              <a:t> </a:t>
            </a:r>
            <a:r>
              <a:rPr lang="en-US" dirty="0"/>
              <a:t>It differs in the spatial arrangement of atoms or groups </a:t>
            </a:r>
            <a:r>
              <a:rPr lang="en-US" dirty="0" smtClean="0"/>
              <a:t>around</a:t>
            </a:r>
          </a:p>
          <a:p>
            <a:pPr marL="0" indent="0" algn="l">
              <a:buNone/>
            </a:pPr>
            <a:r>
              <a:rPr lang="en-US" dirty="0" err="1" smtClean="0"/>
              <a:t>Carboncarbon</a:t>
            </a:r>
            <a:r>
              <a:rPr lang="en-US" dirty="0" smtClean="0"/>
              <a:t> double </a:t>
            </a:r>
            <a:r>
              <a:rPr lang="en-US" dirty="0"/>
              <a:t>bond.</a:t>
            </a:r>
          </a:p>
          <a:p>
            <a:pPr marL="0" indent="0" algn="l">
              <a:buNone/>
            </a:pPr>
            <a:r>
              <a:rPr lang="en-US" dirty="0" smtClean="0"/>
              <a:t>It </a:t>
            </a:r>
            <a:r>
              <a:rPr lang="en-US" dirty="0"/>
              <a:t>is of two types-If same group are on same side then, it is called ‘cis’</a:t>
            </a:r>
          </a:p>
          <a:p>
            <a:pPr marL="0" indent="0" algn="l">
              <a:buNone/>
            </a:pPr>
            <a:r>
              <a:rPr lang="en-US" dirty="0"/>
              <a:t>isomers and if it is on opposite sides, then it is called ‘trans’ isomers.</a:t>
            </a:r>
          </a:p>
          <a:p>
            <a:pPr marL="0" indent="0" algn="l">
              <a:buNone/>
            </a:pPr>
            <a:r>
              <a:rPr lang="en-US" dirty="0" smtClean="0"/>
              <a:t> </a:t>
            </a:r>
            <a:r>
              <a:rPr lang="en-US" dirty="0">
                <a:solidFill>
                  <a:srgbClr val="FF0000"/>
                </a:solidFill>
              </a:rPr>
              <a:t>Example,</a:t>
            </a:r>
            <a:r>
              <a:rPr lang="en-US" dirty="0"/>
              <a:t> cis-2-butene and trans-2-butene are ‘cis’ and ‘trans’ isomers</a:t>
            </a:r>
            <a:r>
              <a:rPr lang="en-US" dirty="0" smtClean="0"/>
              <a:t>.</a:t>
            </a:r>
          </a:p>
          <a:p>
            <a:pPr marL="0" indent="0" algn="l">
              <a:buNone/>
            </a:pPr>
            <a:endParaRPr lang="en-US" dirty="0" smtClean="0"/>
          </a:p>
          <a:p>
            <a:pPr marL="0" indent="0" algn="l">
              <a:buNone/>
            </a:pPr>
            <a:endParaRPr lang="ar-IQ" dirty="0"/>
          </a:p>
        </p:txBody>
      </p:sp>
      <p:pic>
        <p:nvPicPr>
          <p:cNvPr id="4" name="صورة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52650" y="5228654"/>
            <a:ext cx="7543143" cy="1440160"/>
          </a:xfrm>
          <a:prstGeom prst="rect">
            <a:avLst/>
          </a:prstGeom>
        </p:spPr>
      </p:pic>
    </p:spTree>
    <p:extLst>
      <p:ext uri="{BB962C8B-B14F-4D97-AF65-F5344CB8AC3E}">
        <p14:creationId xmlns:p14="http://schemas.microsoft.com/office/powerpoint/2010/main" val="3815953599"/>
      </p:ext>
    </p:extLst>
  </p:cSld>
  <p:clrMapOvr>
    <a:masterClrMapping/>
  </p:clrMapOvr>
  <mc:AlternateContent xmlns:mc="http://schemas.openxmlformats.org/markup-compatibility/2006" xmlns:p14="http://schemas.microsoft.com/office/powerpoint/2010/main">
    <mc:Choice Requires="p14">
      <p:transition spd="slow" p14:dur="2000" advTm="10494"/>
    </mc:Choice>
    <mc:Fallback xmlns="">
      <p:transition spd="slow" advTm="10494"/>
    </mc:Fallback>
  </mc:AlternateContent>
  <p:timing>
    <p:tnLst>
      <p:par>
        <p:cTn id="1" dur="indefinite" restart="never" nodeType="tmRoot"/>
      </p:par>
    </p:tnLst>
  </p:timing>
  <p:extLst mod="1"/>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152650" y="1131095"/>
            <a:ext cx="7886700" cy="504079"/>
          </a:xfrm>
        </p:spPr>
        <p:txBody>
          <a:bodyPr>
            <a:normAutofit fontScale="90000"/>
          </a:bodyPr>
          <a:lstStyle/>
          <a:p>
            <a:r>
              <a:rPr lang="en-US" b="1" dirty="0">
                <a:solidFill>
                  <a:srgbClr val="FF0000"/>
                </a:solidFill>
              </a:rPr>
              <a:t>OPTICAL </a:t>
            </a:r>
            <a:r>
              <a:rPr lang="en-US" b="1" dirty="0" smtClean="0">
                <a:solidFill>
                  <a:srgbClr val="FF0000"/>
                </a:solidFill>
              </a:rPr>
              <a:t>ISOMERISM      </a:t>
            </a:r>
            <a:r>
              <a:rPr lang="en-US" dirty="0" smtClean="0"/>
              <a:t>                </a:t>
            </a:r>
            <a:endParaRPr lang="ar-IQ" dirty="0"/>
          </a:p>
        </p:txBody>
      </p:sp>
      <p:sp>
        <p:nvSpPr>
          <p:cNvPr id="3" name="عنصر نائب للمحتوى 2"/>
          <p:cNvSpPr>
            <a:spLocks noGrp="1"/>
          </p:cNvSpPr>
          <p:nvPr>
            <p:ph idx="1"/>
          </p:nvPr>
        </p:nvSpPr>
        <p:spPr>
          <a:xfrm>
            <a:off x="2152650" y="1635173"/>
            <a:ext cx="7886700" cy="3854800"/>
          </a:xfrm>
        </p:spPr>
        <p:txBody>
          <a:bodyPr/>
          <a:lstStyle/>
          <a:p>
            <a:pPr marL="0" indent="0" algn="l">
              <a:buNone/>
            </a:pPr>
            <a:r>
              <a:rPr lang="en-US" b="1" dirty="0" smtClean="0"/>
              <a:t>Optical isomers:</a:t>
            </a:r>
            <a:r>
              <a:rPr lang="en-US" dirty="0"/>
              <a:t> are two compounds which contain the same number and kinds of atoms, and bonds (i.e., the connectivity between atoms is the same), and different spatial arrangements of the atoms, but which have non-superimposable mirror images. </a:t>
            </a:r>
            <a:endParaRPr lang="en-US" dirty="0" smtClean="0"/>
          </a:p>
          <a:p>
            <a:pPr marL="0" indent="0" algn="l">
              <a:buNone/>
            </a:pPr>
            <a:r>
              <a:rPr lang="en-US" dirty="0" smtClean="0"/>
              <a:t>Example</a:t>
            </a:r>
            <a:r>
              <a:rPr lang="en-US" dirty="0"/>
              <a:t>, d-Alanine and </a:t>
            </a:r>
            <a:r>
              <a:rPr lang="en-US" dirty="0" smtClean="0"/>
              <a:t>l-Alanine.</a:t>
            </a:r>
          </a:p>
          <a:p>
            <a:pPr marL="0" indent="0" algn="l">
              <a:buNone/>
            </a:pPr>
            <a:endParaRPr lang="ar-IQ" dirty="0"/>
          </a:p>
        </p:txBody>
      </p:sp>
      <p:pic>
        <p:nvPicPr>
          <p:cNvPr id="4" name="صورة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33752" y="4402418"/>
            <a:ext cx="8497614" cy="2175112"/>
          </a:xfrm>
          <a:prstGeom prst="rect">
            <a:avLst/>
          </a:prstGeom>
        </p:spPr>
      </p:pic>
    </p:spTree>
    <p:extLst>
      <p:ext uri="{BB962C8B-B14F-4D97-AF65-F5344CB8AC3E}">
        <p14:creationId xmlns:p14="http://schemas.microsoft.com/office/powerpoint/2010/main" val="2162212244"/>
      </p:ext>
    </p:extLst>
  </p:cSld>
  <p:clrMapOvr>
    <a:masterClrMapping/>
  </p:clrMapOvr>
  <mc:AlternateContent xmlns:mc="http://schemas.openxmlformats.org/markup-compatibility/2006" xmlns:p14="http://schemas.microsoft.com/office/powerpoint/2010/main">
    <mc:Choice Requires="p14">
      <p:transition spd="slow" p14:dur="2000" advTm="84806"/>
    </mc:Choice>
    <mc:Fallback xmlns="">
      <p:transition spd="slow" advTm="84806"/>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981200" y="274638"/>
            <a:ext cx="8229600" cy="850106"/>
          </a:xfrm>
        </p:spPr>
        <p:txBody>
          <a:bodyPr/>
          <a:lstStyle/>
          <a:p>
            <a:r>
              <a:rPr lang="en-US" dirty="0" smtClean="0">
                <a:solidFill>
                  <a:srgbClr val="FF0000"/>
                </a:solidFill>
              </a:rPr>
              <a:t>Alkanes                         </a:t>
            </a:r>
            <a:r>
              <a:rPr lang="en-US" dirty="0" smtClean="0"/>
              <a:t> </a:t>
            </a:r>
            <a:endParaRPr lang="ar-IQ" dirty="0"/>
          </a:p>
        </p:txBody>
      </p:sp>
      <p:sp>
        <p:nvSpPr>
          <p:cNvPr id="3" name="عنصر نائب للمحتوى 2"/>
          <p:cNvSpPr>
            <a:spLocks noGrp="1"/>
          </p:cNvSpPr>
          <p:nvPr>
            <p:ph idx="1"/>
          </p:nvPr>
        </p:nvSpPr>
        <p:spPr>
          <a:xfrm>
            <a:off x="1775520" y="1196753"/>
            <a:ext cx="8640960" cy="4929411"/>
          </a:xfrm>
        </p:spPr>
        <p:txBody>
          <a:bodyPr>
            <a:normAutofit/>
          </a:bodyPr>
          <a:lstStyle/>
          <a:p>
            <a:pPr marL="0" indent="0" algn="l">
              <a:buNone/>
            </a:pPr>
            <a:r>
              <a:rPr lang="en-US" dirty="0"/>
              <a:t>Alkanes are a homologous series of saturated</a:t>
            </a:r>
          </a:p>
          <a:p>
            <a:pPr marL="0" indent="0" algn="l">
              <a:buNone/>
            </a:pPr>
            <a:r>
              <a:rPr lang="en-US" dirty="0"/>
              <a:t>hydrocarbons that contain only </a:t>
            </a:r>
            <a:r>
              <a:rPr lang="en-US" dirty="0" smtClean="0"/>
              <a:t>carbon -carbon</a:t>
            </a:r>
            <a:endParaRPr lang="en-US" dirty="0"/>
          </a:p>
          <a:p>
            <a:pPr marL="0" indent="0" algn="l">
              <a:buNone/>
            </a:pPr>
            <a:r>
              <a:rPr lang="en-US" dirty="0" smtClean="0"/>
              <a:t>,and hydrogen single </a:t>
            </a:r>
            <a:r>
              <a:rPr lang="en-US" dirty="0"/>
              <a:t>covalent bonds</a:t>
            </a:r>
            <a:r>
              <a:rPr lang="en-US" b="1" dirty="0" smtClean="0"/>
              <a:t>.</a:t>
            </a:r>
          </a:p>
          <a:p>
            <a:pPr marL="0" indent="0" algn="l">
              <a:buNone/>
            </a:pPr>
            <a:r>
              <a:rPr lang="en-US" dirty="0" smtClean="0"/>
              <a:t>• </a:t>
            </a:r>
            <a:r>
              <a:rPr lang="en-US" dirty="0"/>
              <a:t>In an alkane molecule, all the outer electrons</a:t>
            </a:r>
          </a:p>
          <a:p>
            <a:pPr marL="0" indent="0" algn="l">
              <a:buNone/>
            </a:pPr>
            <a:r>
              <a:rPr lang="en-US" dirty="0"/>
              <a:t>of each carbon are used in forming </a:t>
            </a:r>
            <a:r>
              <a:rPr lang="en-US" dirty="0" smtClean="0"/>
              <a:t>single covalent </a:t>
            </a:r>
            <a:r>
              <a:rPr lang="en-US" dirty="0"/>
              <a:t>bonds with four other atoms, </a:t>
            </a:r>
            <a:r>
              <a:rPr lang="en-US" dirty="0" smtClean="0"/>
              <a:t>hence, alkanes </a:t>
            </a:r>
            <a:r>
              <a:rPr lang="en-US" dirty="0"/>
              <a:t>are said to be </a:t>
            </a:r>
            <a:r>
              <a:rPr lang="en-US" b="1" dirty="0">
                <a:solidFill>
                  <a:srgbClr val="FF0000"/>
                </a:solidFill>
              </a:rPr>
              <a:t>saturated</a:t>
            </a:r>
            <a:r>
              <a:rPr lang="en-US" dirty="0">
                <a:solidFill>
                  <a:schemeClr val="accent2"/>
                </a:solidFill>
              </a:rPr>
              <a:t>.</a:t>
            </a:r>
          </a:p>
          <a:p>
            <a:pPr marL="0" indent="0" algn="l">
              <a:buNone/>
            </a:pPr>
            <a:r>
              <a:rPr lang="en-US" dirty="0"/>
              <a:t>-</a:t>
            </a:r>
            <a:r>
              <a:rPr lang="en-US" dirty="0" smtClean="0"/>
              <a:t> </a:t>
            </a:r>
            <a:r>
              <a:rPr lang="en-US" dirty="0"/>
              <a:t>Alkanes have the general formula </a:t>
            </a:r>
            <a:r>
              <a:rPr lang="en-US" b="1" dirty="0">
                <a:solidFill>
                  <a:srgbClr val="FF0000"/>
                </a:solidFill>
              </a:rPr>
              <a:t>CnH2n+2</a:t>
            </a:r>
          </a:p>
          <a:p>
            <a:pPr algn="l"/>
            <a:r>
              <a:rPr lang="en-US" dirty="0"/>
              <a:t>(where n ≥ 1)</a:t>
            </a:r>
            <a:endParaRPr lang="ar-IQ" dirty="0"/>
          </a:p>
        </p:txBody>
      </p:sp>
    </p:spTree>
    <p:extLst>
      <p:ext uri="{BB962C8B-B14F-4D97-AF65-F5344CB8AC3E}">
        <p14:creationId xmlns:p14="http://schemas.microsoft.com/office/powerpoint/2010/main" val="29569254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838200" y="365125"/>
            <a:ext cx="10515600" cy="917765"/>
          </a:xfrm>
        </p:spPr>
        <p:txBody>
          <a:bodyPr/>
          <a:lstStyle/>
          <a:p>
            <a:r>
              <a:rPr lang="en-US" dirty="0" smtClean="0"/>
              <a:t>Classification of alkanes                  </a:t>
            </a:r>
            <a:endParaRPr lang="ar-IQ" dirty="0"/>
          </a:p>
        </p:txBody>
      </p:sp>
      <p:sp>
        <p:nvSpPr>
          <p:cNvPr id="3" name="عنصر نائب للمحتوى 2"/>
          <p:cNvSpPr>
            <a:spLocks noGrp="1"/>
          </p:cNvSpPr>
          <p:nvPr>
            <p:ph idx="1"/>
          </p:nvPr>
        </p:nvSpPr>
        <p:spPr/>
        <p:txBody>
          <a:bodyPr/>
          <a:lstStyle/>
          <a:p>
            <a:pPr marL="0" indent="0" algn="l">
              <a:buNone/>
            </a:pPr>
            <a:r>
              <a:rPr lang="en-US" dirty="0" smtClean="0"/>
              <a:t> </a:t>
            </a:r>
            <a:endParaRPr lang="ar-IQ" dirty="0"/>
          </a:p>
        </p:txBody>
      </p:sp>
      <p:pic>
        <p:nvPicPr>
          <p:cNvPr id="6" name="صورة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1200" y="1417638"/>
            <a:ext cx="8507288" cy="5179714"/>
          </a:xfrm>
          <a:prstGeom prst="rect">
            <a:avLst/>
          </a:prstGeom>
        </p:spPr>
      </p:pic>
    </p:spTree>
    <p:extLst>
      <p:ext uri="{BB962C8B-B14F-4D97-AF65-F5344CB8AC3E}">
        <p14:creationId xmlns:p14="http://schemas.microsoft.com/office/powerpoint/2010/main" val="23744938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838200" y="365125"/>
            <a:ext cx="10515600" cy="904117"/>
          </a:xfrm>
        </p:spPr>
        <p:txBody>
          <a:bodyPr/>
          <a:lstStyle/>
          <a:p>
            <a:r>
              <a:rPr lang="en-US" altLang="en-US" dirty="0" smtClean="0">
                <a:solidFill>
                  <a:srgbClr val="FF0000"/>
                </a:solidFill>
              </a:rPr>
              <a:t> Alkyl Groups                                  </a:t>
            </a:r>
            <a:endParaRPr lang="ar-IQ" dirty="0">
              <a:solidFill>
                <a:srgbClr val="FF0000"/>
              </a:solidFill>
            </a:endParaRPr>
          </a:p>
        </p:txBody>
      </p:sp>
      <p:sp>
        <p:nvSpPr>
          <p:cNvPr id="3" name="عنصر نائب للمحتوى 2"/>
          <p:cNvSpPr>
            <a:spLocks noGrp="1"/>
          </p:cNvSpPr>
          <p:nvPr>
            <p:ph idx="1"/>
          </p:nvPr>
        </p:nvSpPr>
        <p:spPr>
          <a:xfrm>
            <a:off x="1981200" y="1600200"/>
            <a:ext cx="8229600" cy="5257800"/>
          </a:xfrm>
        </p:spPr>
        <p:txBody>
          <a:bodyPr>
            <a:noAutofit/>
          </a:bodyPr>
          <a:lstStyle/>
          <a:p>
            <a:pPr marL="0" indent="0" algn="l">
              <a:buNone/>
            </a:pPr>
            <a:r>
              <a:rPr lang="en-US" dirty="0" smtClean="0"/>
              <a:t> </a:t>
            </a:r>
            <a:r>
              <a:rPr lang="en-US" dirty="0"/>
              <a:t>A</a:t>
            </a:r>
            <a:r>
              <a:rPr lang="en-US" dirty="0" smtClean="0"/>
              <a:t>lkyl </a:t>
            </a:r>
            <a:r>
              <a:rPr lang="en-US" dirty="0"/>
              <a:t>group </a:t>
            </a:r>
            <a:r>
              <a:rPr lang="en-US" altLang="en-US" dirty="0"/>
              <a:t>:is formed by removing  one hydrogen atom from the alkane chain .The removal of this hydrogen results in </a:t>
            </a:r>
            <a:r>
              <a:rPr lang="en-US" altLang="en-US" dirty="0" smtClean="0"/>
              <a:t>change </a:t>
            </a:r>
            <a:r>
              <a:rPr lang="en-US" altLang="en-US" dirty="0"/>
              <a:t>from-</a:t>
            </a:r>
            <a:r>
              <a:rPr lang="en-US" altLang="en-US" dirty="0" err="1"/>
              <a:t>ane</a:t>
            </a:r>
            <a:r>
              <a:rPr lang="en-US" altLang="en-US" dirty="0"/>
              <a:t> to –</a:t>
            </a:r>
            <a:r>
              <a:rPr lang="en-US" altLang="en-US" dirty="0" err="1"/>
              <a:t>yl</a:t>
            </a:r>
            <a:r>
              <a:rPr lang="en-US" altLang="en-US" dirty="0"/>
              <a:t> to indicate an alkyl group</a:t>
            </a:r>
            <a:r>
              <a:rPr lang="en-US" altLang="en-US" dirty="0" smtClean="0"/>
              <a:t>.</a:t>
            </a:r>
          </a:p>
          <a:p>
            <a:pPr marL="0" indent="0" algn="l">
              <a:buNone/>
            </a:pPr>
            <a:r>
              <a:rPr lang="en-US" altLang="en-US" dirty="0" smtClean="0"/>
              <a:t> </a:t>
            </a:r>
            <a:r>
              <a:rPr lang="en-US" dirty="0"/>
              <a:t>general molecular formula for </a:t>
            </a:r>
            <a:r>
              <a:rPr lang="en-US" dirty="0" smtClean="0"/>
              <a:t>alkyl  </a:t>
            </a:r>
            <a:r>
              <a:rPr lang="en-US" b="1" dirty="0" smtClean="0">
                <a:solidFill>
                  <a:srgbClr val="FF0000"/>
                </a:solidFill>
              </a:rPr>
              <a:t>CnH</a:t>
            </a:r>
            <a:r>
              <a:rPr lang="en-US" sz="1800" b="1" dirty="0" smtClean="0">
                <a:solidFill>
                  <a:srgbClr val="FF0000"/>
                </a:solidFill>
              </a:rPr>
              <a:t>2</a:t>
            </a:r>
            <a:r>
              <a:rPr lang="en-US" b="1" dirty="0" smtClean="0">
                <a:solidFill>
                  <a:srgbClr val="FF0000"/>
                </a:solidFill>
              </a:rPr>
              <a:t>n</a:t>
            </a:r>
            <a:r>
              <a:rPr lang="en-US" sz="1800" b="1" dirty="0" smtClean="0">
                <a:solidFill>
                  <a:srgbClr val="FF0000"/>
                </a:solidFill>
              </a:rPr>
              <a:t>+1</a:t>
            </a:r>
            <a:endParaRPr lang="en-US" altLang="en-US" dirty="0" smtClean="0"/>
          </a:p>
          <a:p>
            <a:pPr marL="0" indent="0" algn="l">
              <a:buNone/>
            </a:pPr>
            <a:r>
              <a:rPr lang="en-US" altLang="en-US" dirty="0" smtClean="0"/>
              <a:t>Name: replace -</a:t>
            </a:r>
            <a:r>
              <a:rPr lang="en-US" altLang="en-US" i="1" dirty="0" err="1" smtClean="0"/>
              <a:t>ane</a:t>
            </a:r>
            <a:r>
              <a:rPr lang="en-US" altLang="en-US" dirty="0" smtClean="0"/>
              <a:t> ending of alkane with -</a:t>
            </a:r>
            <a:r>
              <a:rPr lang="en-US" altLang="en-US" i="1" dirty="0" err="1" smtClean="0"/>
              <a:t>yl</a:t>
            </a:r>
            <a:r>
              <a:rPr lang="en-US" altLang="en-US" dirty="0" smtClean="0"/>
              <a:t> ending</a:t>
            </a:r>
          </a:p>
          <a:p>
            <a:pPr lvl="1" algn="l">
              <a:spcBef>
                <a:spcPct val="40000"/>
              </a:spcBef>
            </a:pPr>
            <a:r>
              <a:rPr lang="en-US" altLang="en-US" sz="3200" dirty="0"/>
              <a:t> -CH</a:t>
            </a:r>
            <a:r>
              <a:rPr lang="en-US" altLang="en-US" sz="3200" baseline="-25000" dirty="0"/>
              <a:t>3</a:t>
            </a:r>
            <a:r>
              <a:rPr lang="en-US" altLang="en-US" sz="3200" dirty="0"/>
              <a:t> is “methyl” (from methane)</a:t>
            </a:r>
          </a:p>
          <a:p>
            <a:pPr lvl="1" algn="l">
              <a:spcBef>
                <a:spcPct val="40000"/>
              </a:spcBef>
            </a:pPr>
            <a:r>
              <a:rPr lang="en-US" altLang="en-US" sz="3200" dirty="0"/>
              <a:t>-CH</a:t>
            </a:r>
            <a:r>
              <a:rPr lang="en-US" altLang="en-US" sz="3200" baseline="-25000" dirty="0"/>
              <a:t>2</a:t>
            </a:r>
            <a:r>
              <a:rPr lang="en-US" altLang="en-US" sz="3200" dirty="0"/>
              <a:t>CH</a:t>
            </a:r>
            <a:r>
              <a:rPr lang="en-US" altLang="en-US" sz="3200" baseline="-25000" dirty="0"/>
              <a:t>3</a:t>
            </a:r>
            <a:r>
              <a:rPr lang="en-US" altLang="en-US" sz="3200" dirty="0"/>
              <a:t> is “ethyl” from ethane</a:t>
            </a:r>
          </a:p>
        </p:txBody>
      </p:sp>
    </p:spTree>
    <p:extLst>
      <p:ext uri="{BB962C8B-B14F-4D97-AF65-F5344CB8AC3E}">
        <p14:creationId xmlns:p14="http://schemas.microsoft.com/office/powerpoint/2010/main" val="35355926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altLang="en-US" dirty="0" smtClean="0">
                <a:solidFill>
                  <a:srgbClr val="FF0000"/>
                </a:solidFill>
              </a:rPr>
              <a:t>Types of Alkyl groups                    </a:t>
            </a:r>
            <a:endParaRPr lang="ar-IQ" dirty="0">
              <a:solidFill>
                <a:srgbClr val="FF0000"/>
              </a:solidFill>
            </a:endParaRPr>
          </a:p>
        </p:txBody>
      </p:sp>
      <p:sp>
        <p:nvSpPr>
          <p:cNvPr id="3" name="عنصر نائب للمحتوى 2"/>
          <p:cNvSpPr>
            <a:spLocks noGrp="1"/>
          </p:cNvSpPr>
          <p:nvPr>
            <p:ph idx="1"/>
          </p:nvPr>
        </p:nvSpPr>
        <p:spPr>
          <a:xfrm>
            <a:off x="1981200" y="1856096"/>
            <a:ext cx="8435280" cy="5001904"/>
          </a:xfrm>
        </p:spPr>
        <p:txBody>
          <a:bodyPr>
            <a:noAutofit/>
          </a:bodyPr>
          <a:lstStyle/>
          <a:p>
            <a:pPr marL="0" indent="0" algn="l">
              <a:buNone/>
            </a:pPr>
            <a:r>
              <a:rPr lang="en-US" dirty="0">
                <a:solidFill>
                  <a:srgbClr val="FF0000"/>
                </a:solidFill>
              </a:rPr>
              <a:t>1. Primary alkyl group</a:t>
            </a:r>
            <a:r>
              <a:rPr lang="en-US" dirty="0"/>
              <a:t> : is an alkyl radical in which  the carbon atom bearing the unpaired electron is bonded to only one carbon atom.</a:t>
            </a:r>
          </a:p>
          <a:p>
            <a:pPr marL="0" indent="0" algn="l">
              <a:buNone/>
            </a:pPr>
            <a:r>
              <a:rPr lang="en-US" dirty="0">
                <a:solidFill>
                  <a:srgbClr val="FF0000"/>
                </a:solidFill>
              </a:rPr>
              <a:t>2. Secondary alkyl group</a:t>
            </a:r>
            <a:r>
              <a:rPr lang="en-US" dirty="0"/>
              <a:t> :an alkyl radical in which the carbon atom bearing the unpaired electron is bonded to two carbon </a:t>
            </a:r>
            <a:r>
              <a:rPr lang="en-US" dirty="0" smtClean="0"/>
              <a:t>atoms.</a:t>
            </a:r>
            <a:endParaRPr lang="en-US" dirty="0">
              <a:solidFill>
                <a:srgbClr val="FF0000"/>
              </a:solidFill>
            </a:endParaRPr>
          </a:p>
          <a:p>
            <a:pPr marL="0" indent="0" algn="l">
              <a:buNone/>
            </a:pPr>
            <a:r>
              <a:rPr lang="en-US" dirty="0">
                <a:solidFill>
                  <a:srgbClr val="FF0000"/>
                </a:solidFill>
              </a:rPr>
              <a:t>3. Tertiary alkyl group:</a:t>
            </a:r>
            <a:r>
              <a:rPr lang="en-US" dirty="0"/>
              <a:t> an alkyl radical in which the carbon atom bearing the unpaired electron is bonded to the three other  carbon atoms.</a:t>
            </a:r>
            <a:endParaRPr lang="en-US" sz="2400" dirty="0">
              <a:solidFill>
                <a:srgbClr val="FF0000"/>
              </a:solidFill>
            </a:endParaRPr>
          </a:p>
          <a:p>
            <a:pPr marL="0" indent="0" algn="l">
              <a:buNone/>
            </a:pPr>
            <a:endParaRPr lang="en-CA" dirty="0"/>
          </a:p>
        </p:txBody>
      </p:sp>
    </p:spTree>
    <p:extLst>
      <p:ext uri="{BB962C8B-B14F-4D97-AF65-F5344CB8AC3E}">
        <p14:creationId xmlns:p14="http://schemas.microsoft.com/office/powerpoint/2010/main" val="10491936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764275" y="404665"/>
            <a:ext cx="11136573" cy="5721499"/>
          </a:xfrm>
        </p:spPr>
        <p:txBody>
          <a:bodyPr/>
          <a:lstStyle/>
          <a:p>
            <a:pPr marL="0" indent="0" algn="l">
              <a:buNone/>
            </a:pPr>
            <a:endParaRPr lang="en-US" dirty="0" smtClean="0"/>
          </a:p>
          <a:p>
            <a:pPr marL="0" indent="0" algn="l">
              <a:buNone/>
            </a:pPr>
            <a:endParaRPr lang="en-US" dirty="0"/>
          </a:p>
          <a:p>
            <a:pPr marL="0" indent="0" algn="ctr">
              <a:buNone/>
            </a:pPr>
            <a:r>
              <a:rPr lang="en-US" dirty="0"/>
              <a:t> </a:t>
            </a:r>
            <a:r>
              <a:rPr lang="en-US" dirty="0" smtClean="0"/>
              <a:t>   </a:t>
            </a:r>
            <a:r>
              <a:rPr lang="en-US" dirty="0" err="1" smtClean="0"/>
              <a:t>Isopentyl</a:t>
            </a:r>
            <a:r>
              <a:rPr lang="en-US" dirty="0" smtClean="0"/>
              <a:t>                       </a:t>
            </a:r>
            <a:endParaRPr lang="en-US" dirty="0"/>
          </a:p>
          <a:p>
            <a:pPr marL="0" indent="0">
              <a:buNone/>
            </a:pPr>
            <a:r>
              <a:rPr lang="en-US" dirty="0" smtClean="0"/>
              <a:t>                                                                     </a:t>
            </a:r>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lgn="l">
              <a:buNone/>
            </a:pPr>
            <a:r>
              <a:rPr lang="en-US" dirty="0" smtClean="0"/>
              <a:t>                    </a:t>
            </a:r>
          </a:p>
          <a:p>
            <a:pPr marL="0" indent="0" algn="l">
              <a:buNone/>
            </a:pPr>
            <a:r>
              <a:rPr lang="en-US" dirty="0" smtClean="0"/>
              <a:t> </a:t>
            </a:r>
          </a:p>
          <a:p>
            <a:pPr marL="0" indent="0" algn="l">
              <a:buNone/>
            </a:pPr>
            <a:r>
              <a:rPr lang="en-US" dirty="0" smtClean="0"/>
              <a:t>     Tertiary </a:t>
            </a:r>
            <a:r>
              <a:rPr lang="en-US" dirty="0" err="1" smtClean="0"/>
              <a:t>pentyl</a:t>
            </a:r>
            <a:r>
              <a:rPr lang="ar-IQ" dirty="0" smtClean="0"/>
              <a:t>  </a:t>
            </a:r>
            <a:endParaRPr lang="en-US" dirty="0"/>
          </a:p>
          <a:p>
            <a:endParaRPr lang="ar-IQ" dirty="0"/>
          </a:p>
        </p:txBody>
      </p:sp>
      <p:pic>
        <p:nvPicPr>
          <p:cNvPr id="4" name="صورة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72221" y="1973727"/>
            <a:ext cx="6120680" cy="1224136"/>
          </a:xfrm>
          <a:prstGeom prst="rect">
            <a:avLst/>
          </a:prstGeom>
        </p:spPr>
      </p:pic>
      <p:pic>
        <p:nvPicPr>
          <p:cNvPr id="5" name="عنصر نائب للمحتوى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52241" y="4037932"/>
            <a:ext cx="5760640" cy="2088232"/>
          </a:xfrm>
          <a:prstGeom prst="rect">
            <a:avLst/>
          </a:prstGeom>
        </p:spPr>
      </p:pic>
    </p:spTree>
    <p:extLst>
      <p:ext uri="{BB962C8B-B14F-4D97-AF65-F5344CB8AC3E}">
        <p14:creationId xmlns:p14="http://schemas.microsoft.com/office/powerpoint/2010/main" val="29453548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981200" y="404665"/>
            <a:ext cx="8229600" cy="5721499"/>
          </a:xfrm>
        </p:spPr>
        <p:txBody>
          <a:bodyPr/>
          <a:lstStyle/>
          <a:p>
            <a:pPr algn="l">
              <a:buNone/>
            </a:pPr>
            <a:r>
              <a:rPr lang="en-US" altLang="en-US" dirty="0">
                <a:solidFill>
                  <a:srgbClr val="FF0000"/>
                </a:solidFill>
              </a:rPr>
              <a:t>Naming </a:t>
            </a:r>
            <a:r>
              <a:rPr lang="en-US" altLang="en-US" dirty="0" smtClean="0">
                <a:solidFill>
                  <a:srgbClr val="FF0000"/>
                </a:solidFill>
              </a:rPr>
              <a:t>Alkanes:</a:t>
            </a:r>
            <a:endParaRPr lang="en-US" dirty="0" smtClean="0"/>
          </a:p>
          <a:p>
            <a:pPr algn="l">
              <a:buNone/>
            </a:pPr>
            <a:r>
              <a:rPr lang="en-US" dirty="0" smtClean="0"/>
              <a:t>1. Find the Parent: longest continuous carbon chain </a:t>
            </a:r>
          </a:p>
          <a:p>
            <a:pPr algn="l">
              <a:buNone/>
            </a:pPr>
            <a:endParaRPr lang="ar-IQ" dirty="0"/>
          </a:p>
        </p:txBody>
      </p:sp>
      <p:pic>
        <p:nvPicPr>
          <p:cNvPr id="4" name="صورة 3" descr="1.png"/>
          <p:cNvPicPr>
            <a:picLocks noChangeAspect="1"/>
          </p:cNvPicPr>
          <p:nvPr/>
        </p:nvPicPr>
        <p:blipFill>
          <a:blip r:embed="rId2" cstate="print"/>
          <a:stretch>
            <a:fillRect/>
          </a:stretch>
        </p:blipFill>
        <p:spPr>
          <a:xfrm>
            <a:off x="1919536" y="2132856"/>
            <a:ext cx="8424936" cy="4392488"/>
          </a:xfrm>
          <a:prstGeom prst="rect">
            <a:avLst/>
          </a:prstGeom>
        </p:spPr>
      </p:pic>
    </p:spTree>
    <p:extLst>
      <p:ext uri="{BB962C8B-B14F-4D97-AF65-F5344CB8AC3E}">
        <p14:creationId xmlns:p14="http://schemas.microsoft.com/office/powerpoint/2010/main" val="20931042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42282</TotalTime>
  <Words>1138</Words>
  <Application>Microsoft Office PowerPoint</Application>
  <PresentationFormat>شاشة عريضة</PresentationFormat>
  <Paragraphs>150</Paragraphs>
  <Slides>32</Slides>
  <Notes>1</Notes>
  <HiddenSlides>0</HiddenSlides>
  <MMClips>0</MMClips>
  <ScaleCrop>false</ScaleCrop>
  <HeadingPairs>
    <vt:vector size="6" baseType="variant">
      <vt:variant>
        <vt:lpstr>الخطوط المستخدمة</vt:lpstr>
      </vt:variant>
      <vt:variant>
        <vt:i4>5</vt:i4>
      </vt:variant>
      <vt:variant>
        <vt:lpstr>نسق</vt:lpstr>
      </vt:variant>
      <vt:variant>
        <vt:i4>1</vt:i4>
      </vt:variant>
      <vt:variant>
        <vt:lpstr>عناوين الشرائح</vt:lpstr>
      </vt:variant>
      <vt:variant>
        <vt:i4>32</vt:i4>
      </vt:variant>
    </vt:vector>
  </HeadingPairs>
  <TitlesOfParts>
    <vt:vector size="38" baseType="lpstr">
      <vt:lpstr>Arial</vt:lpstr>
      <vt:lpstr>Calibri</vt:lpstr>
      <vt:lpstr>Calibri Light</vt:lpstr>
      <vt:lpstr>Geneva</vt:lpstr>
      <vt:lpstr>Times New Roman</vt:lpstr>
      <vt:lpstr>نسق Office</vt:lpstr>
      <vt:lpstr>عرض تقديمي في PowerPoint</vt:lpstr>
      <vt:lpstr>Learning objectives                               </vt:lpstr>
      <vt:lpstr> Hydrocarbon                                          </vt:lpstr>
      <vt:lpstr>Alkanes                          </vt:lpstr>
      <vt:lpstr>Classification of alkanes                  </vt:lpstr>
      <vt:lpstr> Alkyl Groups                                  </vt:lpstr>
      <vt:lpstr>Types of Alkyl groups                    </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       PHYSICAL PROPERTIES OF alkanes         </vt:lpstr>
      <vt:lpstr>CHEMICAL PROPERTIES OF ALKANES                     </vt:lpstr>
      <vt:lpstr>Reaction of alkanes                         </vt:lpstr>
      <vt:lpstr>عرض تقديمي في PowerPoint</vt:lpstr>
      <vt:lpstr>2-Halogenation Reactions            </vt:lpstr>
      <vt:lpstr>Mechanizem of halogenation            </vt:lpstr>
      <vt:lpstr>عرض تقديمي في PowerPoint</vt:lpstr>
      <vt:lpstr>عرض تقديمي في PowerPoint</vt:lpstr>
      <vt:lpstr>Cycloalkanes</vt:lpstr>
      <vt:lpstr>عرض تقديمي في PowerPoint</vt:lpstr>
      <vt:lpstr>عرض تقديمي في PowerPoint</vt:lpstr>
      <vt:lpstr> Isomerism                                </vt:lpstr>
      <vt:lpstr>Classification of isomerism            </vt:lpstr>
      <vt:lpstr> 1. CHAIN ISOMERISM                   </vt:lpstr>
      <vt:lpstr>2. POSITIONAL ISOMERISM            </vt:lpstr>
      <vt:lpstr>3. FUNCTIONAL ISOMERISM</vt:lpstr>
      <vt:lpstr>     4. METAMERISM ISOMERISM                             </vt:lpstr>
      <vt:lpstr>GEOMETRICAL ISOMERISM            </vt:lpstr>
      <vt:lpstr>OPTICAL ISOMERISM                      </vt:lpstr>
    </vt:vector>
  </TitlesOfParts>
  <Company>SACC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Learning objectives</dc:title>
  <dc:creator>DR.Ahmed Saker 2O14</dc:creator>
  <cp:lastModifiedBy>DR.Ahmed Saker 2O14</cp:lastModifiedBy>
  <cp:revision>6</cp:revision>
  <dcterms:created xsi:type="dcterms:W3CDTF">2022-01-04T17:44:11Z</dcterms:created>
  <dcterms:modified xsi:type="dcterms:W3CDTF">2022-11-27T18:34:31Z</dcterms:modified>
</cp:coreProperties>
</file>